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3" r:id="rId4"/>
    <p:sldId id="266" r:id="rId5"/>
    <p:sldId id="267" r:id="rId6"/>
    <p:sldId id="268" r:id="rId7"/>
    <p:sldId id="269" r:id="rId8"/>
    <p:sldId id="270" r:id="rId9"/>
    <p:sldId id="281" r:id="rId10"/>
    <p:sldId id="282" r:id="rId11"/>
    <p:sldId id="264" r:id="rId12"/>
    <p:sldId id="273" r:id="rId13"/>
    <p:sldId id="260" r:id="rId14"/>
    <p:sldId id="261" r:id="rId15"/>
    <p:sldId id="274" r:id="rId16"/>
    <p:sldId id="283" r:id="rId17"/>
    <p:sldId id="276" r:id="rId18"/>
    <p:sldId id="277" r:id="rId19"/>
    <p:sldId id="271" r:id="rId20"/>
    <p:sldId id="279" r:id="rId21"/>
    <p:sldId id="280" r:id="rId22"/>
  </p:sldIdLst>
  <p:sldSz cx="12192000" cy="6858000"/>
  <p:notesSz cx="6858000" cy="9144000"/>
  <p:embeddedFontLst>
    <p:embeddedFont>
      <p:font typeface="Pretendard ExtraBold" panose="020B0600000101010101" charset="-127"/>
      <p:bold r:id="rId24"/>
    </p:embeddedFon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143" autoAdjust="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22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____1133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98035837123427"/>
          <c:y val="4.3137254901960811E-2"/>
          <c:w val="0.71164566261278495"/>
          <c:h val="0.61811548556430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읽은 책수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latin typeface="Pretendard Light" pitchFamily="2" charset="-127"/>
                    <a:ea typeface="Pretendard Light" pitchFamily="2" charset="-127"/>
                    <a:cs typeface="Pretendard Light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248718</c:v>
                </c:pt>
                <c:pt idx="1">
                  <c:v>16795</c:v>
                </c:pt>
                <c:pt idx="2">
                  <c:v>171118</c:v>
                </c:pt>
                <c:pt idx="3">
                  <c:v>76499</c:v>
                </c:pt>
                <c:pt idx="4">
                  <c:v>235101</c:v>
                </c:pt>
                <c:pt idx="5">
                  <c:v>23902</c:v>
                </c:pt>
                <c:pt idx="6">
                  <c:v>153662</c:v>
                </c:pt>
                <c:pt idx="7">
                  <c:v>189835</c:v>
                </c:pt>
                <c:pt idx="8">
                  <c:v>98391</c:v>
                </c:pt>
                <c:pt idx="9">
                  <c:v>11676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747</c:v>
                </c:pt>
                <c:pt idx="1">
                  <c:v>760</c:v>
                </c:pt>
                <c:pt idx="2">
                  <c:v>771</c:v>
                </c:pt>
                <c:pt idx="3">
                  <c:v>810</c:v>
                </c:pt>
                <c:pt idx="4">
                  <c:v>812</c:v>
                </c:pt>
                <c:pt idx="5">
                  <c:v>956</c:v>
                </c:pt>
                <c:pt idx="6">
                  <c:v>1496</c:v>
                </c:pt>
                <c:pt idx="7">
                  <c:v>1503</c:v>
                </c:pt>
                <c:pt idx="8">
                  <c:v>4560</c:v>
                </c:pt>
                <c:pt idx="9">
                  <c:v>5520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D5-43E9-BDC9-AF73A10EC06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7859328"/>
        <c:axId val="147860864"/>
      </c:barChart>
      <c:catAx>
        <c:axId val="147859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>
                <a:latin typeface="Pretendard Light" pitchFamily="2" charset="-127"/>
                <a:ea typeface="Pretendard Light" pitchFamily="2" charset="-127"/>
                <a:cs typeface="Pretendard Light" pitchFamily="2" charset="-127"/>
              </a:defRPr>
            </a:pPr>
            <a:endParaRPr lang="ko-KR"/>
          </a:p>
        </c:txPr>
        <c:crossAx val="147860864"/>
        <c:crosses val="autoZero"/>
        <c:auto val="1"/>
        <c:lblAlgn val="ctr"/>
        <c:lblOffset val="100"/>
        <c:noMultiLvlLbl val="0"/>
      </c:catAx>
      <c:valAx>
        <c:axId val="14786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ko-KR"/>
          </a:p>
        </c:txPr>
        <c:crossAx val="14785932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2001398381524959"/>
          <c:y val="0.83472180215883696"/>
          <c:w val="0.35309891141085298"/>
          <c:h val="0.11526987011238989"/>
        </c:manualLayout>
      </c:layout>
      <c:overlay val="0"/>
      <c:txPr>
        <a:bodyPr/>
        <a:lstStyle/>
        <a:p>
          <a:pPr>
            <a:defRPr>
              <a:latin typeface="Pretendard Light" pitchFamily="2" charset="-127"/>
              <a:ea typeface="Pretendard Light" pitchFamily="2" charset="-127"/>
              <a:cs typeface="Pretendard Light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25821568690272"/>
          <c:y val="3.9215675266137444E-2"/>
          <c:w val="0.74813683454660562"/>
          <c:h val="0.6528323570585835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읽은 책수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latin typeface="Pretendard Light" pitchFamily="2" charset="-127"/>
                    <a:ea typeface="Pretendard Light" pitchFamily="2" charset="-127"/>
                    <a:cs typeface="Pretendard Light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171118</c:v>
                </c:pt>
                <c:pt idx="1">
                  <c:v>248718</c:v>
                </c:pt>
                <c:pt idx="2">
                  <c:v>16795</c:v>
                </c:pt>
                <c:pt idx="3">
                  <c:v>79499</c:v>
                </c:pt>
                <c:pt idx="4">
                  <c:v>235105</c:v>
                </c:pt>
                <c:pt idx="5">
                  <c:v>23902</c:v>
                </c:pt>
                <c:pt idx="6">
                  <c:v>153662</c:v>
                </c:pt>
                <c:pt idx="7">
                  <c:v>189835</c:v>
                </c:pt>
                <c:pt idx="8">
                  <c:v>98391</c:v>
                </c:pt>
                <c:pt idx="9">
                  <c:v>11676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189</c:v>
                </c:pt>
                <c:pt idx="1">
                  <c:v>194</c:v>
                </c:pt>
                <c:pt idx="2">
                  <c:v>198</c:v>
                </c:pt>
                <c:pt idx="3">
                  <c:v>201</c:v>
                </c:pt>
                <c:pt idx="4">
                  <c:v>208</c:v>
                </c:pt>
                <c:pt idx="5">
                  <c:v>223</c:v>
                </c:pt>
                <c:pt idx="6">
                  <c:v>347</c:v>
                </c:pt>
                <c:pt idx="7">
                  <c:v>396</c:v>
                </c:pt>
                <c:pt idx="8">
                  <c:v>1125</c:v>
                </c:pt>
                <c:pt idx="9">
                  <c:v>1419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0-4F3F-A872-1FF72F17F22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7901824"/>
        <c:axId val="150611072"/>
      </c:barChart>
      <c:catAx>
        <c:axId val="147901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>
                <a:latin typeface="Pretendard Light" pitchFamily="2" charset="-127"/>
                <a:ea typeface="Pretendard Light" pitchFamily="2" charset="-127"/>
                <a:cs typeface="Pretendard Light" pitchFamily="2" charset="-127"/>
              </a:defRPr>
            </a:pPr>
            <a:endParaRPr lang="ko-KR"/>
          </a:p>
        </c:txPr>
        <c:crossAx val="150611072"/>
        <c:crosses val="autoZero"/>
        <c:auto val="1"/>
        <c:lblAlgn val="ctr"/>
        <c:lblOffset val="100"/>
        <c:noMultiLvlLbl val="0"/>
      </c:catAx>
      <c:valAx>
        <c:axId val="15061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>
                <a:latin typeface="Pretendard Light" pitchFamily="2" charset="-127"/>
                <a:ea typeface="Pretendard Light" pitchFamily="2" charset="-127"/>
                <a:cs typeface="Pretendard Light" pitchFamily="2" charset="-127"/>
              </a:defRPr>
            </a:pPr>
            <a:endParaRPr lang="ko-KR"/>
          </a:p>
        </c:txPr>
        <c:crossAx val="14790182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>
              <a:latin typeface="Pretendard Light" pitchFamily="2" charset="-127"/>
              <a:ea typeface="Pretendard Light" pitchFamily="2" charset="-127"/>
              <a:cs typeface="Pretendard Light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>
                <a:latin typeface="Pretendard Light" pitchFamily="2" charset="-127"/>
                <a:ea typeface="Pretendard Light" pitchFamily="2" charset="-127"/>
                <a:cs typeface="Pretendard Light" pitchFamily="2" charset="-127"/>
              </a:defRPr>
            </a:pPr>
            <a:r>
              <a:rPr lang="ko-KR" altLang="en-US" sz="2800" dirty="0">
                <a:solidFill>
                  <a:schemeClr val="bg1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희소행렬</a:t>
            </a:r>
          </a:p>
        </c:rich>
      </c:tx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결측치</c:v>
                </c:pt>
              </c:strCache>
            </c:strRef>
          </c:tx>
          <c:explosion val="25"/>
          <c:dLbls>
            <c:delete val="1"/>
          </c:dLbls>
          <c:cat>
            <c:strRef>
              <c:f>Sheet1!$A$2:$A$3</c:f>
              <c:strCache>
                <c:ptCount val="2"/>
                <c:pt idx="0">
                  <c:v>결측값</c:v>
                </c:pt>
                <c:pt idx="1">
                  <c:v>평점기록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99.996989999999997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08-4DB2-AFD7-35C2B5CE977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ko-KR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>
                <a:solidFill>
                  <a:schemeClr val="bg1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defRPr>
            </a:pPr>
            <a:r>
              <a:rPr lang="ko-KR" altLang="en-US" dirty="0">
                <a:solidFill>
                  <a:schemeClr val="bg1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성능 평가</a:t>
            </a:r>
            <a:endParaRPr lang="en-US" dirty="0">
              <a:solidFill>
                <a:schemeClr val="bg1"/>
              </a:solidFill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DL Model + 평균값 사용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  <a:latin typeface="Pretendard Light" pitchFamily="2" charset="-127"/>
                    <a:ea typeface="Pretendard Light" pitchFamily="2" charset="-127"/>
                    <a:cs typeface="Pretendard Light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DeepCoNN</c:v>
                </c:pt>
                <c:pt idx="1">
                  <c:v>CNN_FM</c:v>
                </c:pt>
                <c:pt idx="2">
                  <c:v>FM</c:v>
                </c:pt>
                <c:pt idx="3">
                  <c:v>TabNet</c:v>
                </c:pt>
                <c:pt idx="4">
                  <c:v>평균값 사용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2.4855999999999998</c:v>
                </c:pt>
                <c:pt idx="1">
                  <c:v>3.0430000000000001</c:v>
                </c:pt>
                <c:pt idx="2">
                  <c:v>2.5312999999999999</c:v>
                </c:pt>
                <c:pt idx="3">
                  <c:v>2.4771999999999998</c:v>
                </c:pt>
                <c:pt idx="4">
                  <c:v>2.4331999999999998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15-4F66-81AE-80828B70E3E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52129920"/>
        <c:axId val="152131456"/>
      </c:barChart>
      <c:catAx>
        <c:axId val="1521299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defRPr>
            </a:pPr>
            <a:endParaRPr lang="ko-KR"/>
          </a:p>
        </c:txPr>
        <c:crossAx val="152131456"/>
        <c:crosses val="autoZero"/>
        <c:auto val="1"/>
        <c:lblAlgn val="ctr"/>
        <c:lblOffset val="100"/>
        <c:noMultiLvlLbl val="0"/>
      </c:catAx>
      <c:valAx>
        <c:axId val="152131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52129920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>
              <a:solidFill>
                <a:schemeClr val="bg1"/>
              </a:solidFill>
              <a:latin typeface="Pretendard Light" pitchFamily="2" charset="-127"/>
              <a:ea typeface="Pretendard Light" pitchFamily="2" charset="-127"/>
              <a:cs typeface="Pretendard Light" pitchFamily="2" charset="-127"/>
            </a:defRPr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0.41884</cdr:x>
      <cdr:y>0.17457</cdr:y>
    </cdr:from>
    <cdr:to>
      <cdr:x>0.57346</cdr:x>
      <cdr:y>0.22085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44725" y="790575"/>
          <a:ext cx="828675" cy="209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5:34.8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16383,'73'9'0,"-28"-2"0,19-7 0,-36 5 0,8-4 0,-7 4 0,7-5 0,-13 0 0,11 0 0,-15 0 0,-5 0 0,14 0 0,-17 0 0,11 0 0,-10-4 0,11 3 0,1-7 0,0 7 0,-1-4 0,-11 5 0,3-4 0,5 4 0,-2-4 0,2 4 0,-5 0 0,1 0 0,4 0 0,7 4 0,1-2 0,-7 2 0,0-4 0,-12 4 0,17-3 0,-15 2 0,14 1 0,-6-3 0,-5 2 0,12-3 0,-10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0:1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24575,'-3'3'0,"-2"-2"0,-3 11 0,-1 6 0,-5 3 0,-6 25 0,2 0 0,3-7 0,5-9 0,9-18 0,-6 0 0,2 11 0,0 13 0,-4-2 0,7 2 0,-7-7 0,5-11 0,-2 1 0,-1-4 0,6-6 0,-3 6 0,4-6 0,-3 6 0,2-3 0,-3 11 0,4-5 0,0 4 0,0-5 0,0-5 0,0 10 0,5-2 0,2 23 0,-1-19 0,4 9 0,-9-24 0,3 3 0,-4-4 0,3 0 0,-2 10 0,6-8 0,-2 12 0,-1-13 0,3 2 0,-6-3 0,3 4 0,-1-7 0,-2 6 0,3-3 0,-1 1 0,-2 3 0,3-4 0,-1 3 0,-2-2 0,3 3 0,-4-4 0,3 0 0,-2 0 0,3 0 0,-1 0 0,-2 0 0,6 0 0,-6 0 0,3-4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0:16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24575,'-8'0'0,"0"0"0,-1 4 0,5 0 0,-3 0 0,2 4 0,1-4 0,-7 8 0,5-4 0,-24 30 0,21-23 0,-17 19 0,25-16 0,-7-7 0,8 11 0,-4-14 0,4 4 0,-4 0 0,3 18 0,-2-12 0,3 15 0,0-20 0,0-1 0,-5 10 0,4-12 0,-4 8 0,5 1 0,0 13 0,0-5 0,0 4 0,-4-9 0,3-12 0,-4 12 0,5-13 0,0 2 0,0 1 0,0 19 0,0-14 0,0 13 0,0-19 0,0-2 0,0 7 0,0-8 0,0 4 0,0 0 0,0 19 0,0-11 0,0 11 0,0-16 0,0-6 0,4 6 0,-3-6 0,2 3 0,-3 6 0,7 14 0,-6-8 0,9 6 0,-9-22 0,2 0 0,1 0 0,0 3 0,1-2 0,2 3 0,-3-4 0,4-4 0,-3 4 0,2-4 0,-6 4 0,6 0 0,-3 4 0,4-7 0,-3 2 0,-2-7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0:19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24575,'-4'4'0,"0"0"0,0 4 0,3 0 0,-6 4 0,2 7 0,0-2 0,-9 12 0,12-11 0,-7 5 0,9-7 0,-4 0 0,-1 7 0,-4-9 0,4 8 0,-4-3 0,0 40 0,-1-26 0,1 25 0,5-35 0,4-9 0,-4 14 0,2-17 0,-2 7 0,0-7 0,3 20 0,-2-10 0,3 10 0,0-10 0,0-10 0,0 11 0,0-10 0,0 4 0,0 31 0,8 18 0,-3-8 0,4-3 0,4-32 0,-7-8 0,19 39 0,-18-23 0,15 18 0,-15-19 0,4-11 0,-2 1 0,-4-8 0,2-3 0,-6 0 0,6-3 0,-6 2 0,6-6 0,-6 6 0,6-3 0,-3 4 0,4-3 0,-3 2 0,-2-6 0,-3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5:36.7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16383,'54'7'0,"0"1"0,25-2 0,-9-1 0,0-1 0,11-4 0,15 0 0,-42 0 0,-6 0 0,-12 0 0,16 3 0,-4 1 0,-24-2 0,52 6 0,-52-8 0,52 0 0,-52 0 0,22 0 0,-11 0 0,-18 0 0,23 0 0,-30 0 0,30 0 0,-22 0 0,22 0 0,-25 0 0,3 0 0,-3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5:40.5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16383,'91'0'0,"-12"0"0,-25 0 0,-17 0 0,41 7 0,-42-5 0,12 6 0,-19-8 0,8 0 0,-14 0 0,7 0 0,-18 0 0,-3 0 0,12 0 0,-7 0 0,9 0 0,0 0 0,24 0 0,-20 0 0,18 0 0,-14 0 0,-4 0 0,28 0 0,-28 0 0,7 3 0,-17-2 0,29 3 0,-26-4 0,25 0 0,-26 0 0,-5 0 0,15 0 0,-15 0 0,15 0 0,-5 0 0,19 0 0,-20 0 0,11 0 0,-22 0 0,1 0 0,5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5:42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 16383,'53'0'0,"7"0"0,0 0 0,-12 0 0,16 0 0,-2 0 0,-25 0 0,41 0 0,-52 0 0,20 0 0,-27 0 0,-5 0 0,14 0 0,-14 0 0,15 0 0,-15 0 0,15 0 0,-19 0 0,8 0 0,-3 0 0,5 0 0,-2 0 0,0 0 0,-3 0 0,-2 0 0,14 0 0,-13 0 0,4 0 0,-3 0 0,-2-4 0,7 4 0,-4-4 0,0 4 0,0-4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5:45.8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35 16383,'72'5'0,"-5"-1"0,-31-4 0,33 0 0,30 0 0,-10 0 0,-17-4 0,-3-1 0,0-4 0,24-2 0,-50 5 0,-13 6 0,-5-4 0,-3 3 0,24-3 0,-22 4 0,31 0 0,2 0 0,-24 0 0,55 0 0,-74 0 0,8 0 0,-3 0 0,-1 0 0,11 0 0,-15 4 0,26-3 0,-26 2 0,19-3 0,-24 4 0,3-3 0,6 6 0,-7-6 0,18 12 0,-19-11 0,8 7 0,-2-5 0,-7-4 0,13 4 0,-8 0 0,2-4 0,2 4 0,-1-4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5:47.2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16383,'63'11'0,"0"0"0,17 2 0,-14-3 0,-6-2 0,-17-6 0,35 7 0,-12-1 0,-27-6 0,10 2 0,4 0 0,34-4 0,-30 4 0,-1 0 0,25-2 0,7 14 0,-64-15 0,22 7 0,-30-8 0,-3 0 0,5 0 0,-4 0 0,5 0 0,-3 0 0,0 0 0,0 0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18:48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16383,'47'4'0,"13"-4"0,-40 4 0,52-4 0,-28 0 0,14 0 0,6 0 0,-40 0 0,22 0 0,-23 0 0,-5 0 0,11 0 0,-15 0 0,62 0 0,-44 0 0,58 0 0,-56 0 0,8 0 0,24 0 0,-33 0 0,44 0 0,-56 0 0,43 0 0,-40 0 0,40 0 0,-43 0 0,20 0 0,-5 0 0,-9 0 0,38 0 0,-42 0 0,32 0 0,3 0 0,-26 0 0,57 0 0,-72 0 0,2 0 0,15 6 0,-17-4 0,17 4 0,1-6 0,63 0 0,-37 0 0,-10 0 0,0 0 0,3 0 0,-5 0 0,20 0 0,-34 0 0,-5 0 0,-22 0 0,22 0 0,-13 0 0,17 0 0,-11 0 0,-9 0 0,14 0 0,-17 0 0,11 0 0,8 0 0,33 0 0,-18 0 0,13 0 0,-12 0 0,-16 0 0,20 0 0,2 0 0,-9 0 0,28 0 0,18 0 0,-57 0 0,57 0 0,-53 0 0,-9 0 0,8 0 0,-23 0 0,3 0 0,4 0 0,29 0 0,-21 0 0,14 0 0,-23 0 0,-7 0 0,41 0 0,-36 0 0,36 0 0,-31 0 0,9 0 0,-5 0 0,-3 0 0,1 0 0,-9 0 0,8 0 0,-10 0 0,4 0 0,0 0 0,7 0 0,-9 0 0,26 0 0,-16 0 0,8 0 0,44 0 0,-32 7 0,17-6 0,7-1 0,-17 4 0,-1-1 0,14-3 0,-2 0 0,25 0 0,-33 0 0,-7 0 0,-14 0 0,22 0 0,-40 0 0,-6 0 0,13 0 0,-11 0 0,11 0 0,-9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18:57.0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28 16383,'43'-1'0,"-9"-2"0,-19 7 0,4-4 0,-5 0 0,30 0 0,-30 0 0,20 0 0,-26 0 0,3 0 0,9 0 0,16 0 0,-1 0 0,1 0 0,-17 0 0,14 0 0,-16 0 0,36 0 0,-26 0 0,16 0 0,13 0 0,2 0 0,-7 0 0,14 0 0,-4 0 0,-34 0 0,8 0 0,-23 0 0,0 0 0,28 0 0,-23 0 0,45 0 0,-48 0 0,19 0 0,-24 0 0,3 0 0,28 0 0,-20 0 0,44 0 0,-44 0 0,45 0 0,-41 0 0,22-4 0,-12 3 0,-17-3 0,35 4 0,-38 0 0,49 0 0,-46 0 0,46 0 0,-49 0 0,19 0 0,-14 0 0,-1 0 0,23 0 0,-20 0 0,20 0 0,-27 0 0,38 0 0,-32 0 0,26 0 0,-23 0 0,-6 0 0,24 0 0,-20 0 0,20 0 0,-27 0 0,8 0 0,-6 0 0,7 0 0,5 0 0,50 0 0,-42 0 0,41 0 0,-63 0 0,4 0 0,0 0 0,-4 0 0,27 0 0,-24 0 0,83 0 0,-71 0 0,59 0 0,-64 0 0,1 0 0,15 0 0,-12 0 0,14 0 0,-18 0 0,17 0 0,-24 0 0,24-4 0,-27 3 0,5-4 0,-4 5 0,1 0 0,4 0 0,-3 0 0,-1 0 0,2 0 0,-7 0 0,11 0 0,-3 0 0,-5 0 0,8 0 0,-10 0 0,4 0 0,0 0 0,0 0 0,10 0 0,-11 0 0,7 0 0,-10 0 0,7 0 0,-5 0 0,7 0 0,-8-4 0,3 4 0,0-4 0,0 4 0,0 0 0,0 0 0,3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19:00.7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17 16383,'49'0'0,"-3"5"0,20-4 0,-27 3 0,28 1 0,-1-4 0,-15 4 0,41-5 0,4 0 0,-23 0 0,-6 0 0,13 0 0,-18 0 0,-16 0 0,44 0 0,-36 0 0,-27 0 0,18 0 0,-36 0 0,24-7 0,-16 5 0,60-4 0,-51 6 0,32 0 0,-23-6 0,-14 4 0,31-4 0,-35 6 0,47 0 0,-48 0 0,48 0 0,-50-4 0,15 3 0,-10-3 0,-9 4 0,18 0 0,-14 0 0,51 0 0,-38 0 0,61 0 0,-65 0 0,20 0 0,-21 0 0,-8 0 0,27 0 0,-14 0 0,51 0 0,-49 0 0,47 0 0,-59 0 0,24 0 0,-5 0 0,-2 0 0,44 9 0,-45-7 0,34 6 0,1 1 0,-26-6 0,7 1 0,4 1 0,38 4 0,-52-7 0,43 8 0,-70-10 0,0 0 0,41 0 0,-33 0 0,33 0 0,-45 0 0,0 0 0,14 0 0,-11 0 0,21 4 0,-18-3 0,39 11 0,-23-10 0,36 12 0,-32-13 0,2 9 0,-17-9 0,-8 3 0,5-4 0,0 3 0,1-2 0,2 3 0,-7-4 0,4 0 0,0 0 0,0 0 0,0 0 0,0 0 0,0 0 0,0 0 0,0 0 0,0 0 0,0 0 0,0 0 0,0 0 0,0 0 0,0 0 0,0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CC6AC-4FC1-4D49-9CFE-753EA05A2DF7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D57D2-256E-4155-9F11-103ED4507D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0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39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b="0" i="0" dirty="0">
                <a:effectLst/>
              </a:rPr>
              <a:t>O </a:t>
            </a:r>
            <a:r>
              <a:rPr lang="ko-KR" altLang="en-US" b="0" i="0" dirty="0">
                <a:effectLst/>
              </a:rPr>
              <a:t>모델 접근법 </a:t>
            </a:r>
            <a:r>
              <a:rPr lang="en-US" altLang="ko-KR" b="0" i="0" dirty="0">
                <a:effectLst/>
              </a:rPr>
              <a:t>2(</a:t>
            </a:r>
            <a:r>
              <a:rPr lang="ko-KR" altLang="en-US" b="0" i="0" dirty="0">
                <a:effectLst/>
              </a:rPr>
              <a:t>딥러닝</a:t>
            </a:r>
            <a:r>
              <a:rPr lang="en-US" altLang="ko-KR" b="0" i="0" dirty="0">
                <a:effectLst/>
              </a:rPr>
              <a:t>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effectLst/>
              </a:rPr>
              <a:t>앙상블 효과가 높은 이유를 추측하자면 </a:t>
            </a:r>
            <a:r>
              <a:rPr lang="en-US" altLang="x-none" b="0" i="0" dirty="0" err="1">
                <a:effectLst/>
              </a:rPr>
              <a:t>CatBoost</a:t>
            </a:r>
            <a:r>
              <a:rPr lang="ko-KR" altLang="en-US" b="0" i="0" dirty="0">
                <a:effectLst/>
              </a:rPr>
              <a:t>가 사용하지 않은 유저와 </a:t>
            </a:r>
            <a:r>
              <a:rPr lang="ko-KR" altLang="en-US" b="0" i="0" dirty="0" err="1">
                <a:effectLst/>
              </a:rPr>
              <a:t>아이템간에</a:t>
            </a:r>
            <a:r>
              <a:rPr lang="ko-KR" altLang="en-US" b="0" i="0" dirty="0">
                <a:effectLst/>
              </a:rPr>
              <a:t> 깊은 상호작용과 </a:t>
            </a:r>
            <a:r>
              <a:rPr lang="ko-KR" altLang="en-US" b="0" i="0" dirty="0" err="1">
                <a:effectLst/>
              </a:rPr>
              <a:t>비선형적인</a:t>
            </a:r>
            <a:r>
              <a:rPr lang="ko-KR" altLang="en-US" b="0" i="0" dirty="0">
                <a:effectLst/>
              </a:rPr>
              <a:t> 구조를 딥러닝 모델이 담고 있다고 생각</a:t>
            </a:r>
            <a:endParaRPr lang="x-none" altLang="en-US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</a:rPr>
              <a:t>[</a:t>
            </a:r>
            <a:r>
              <a:rPr lang="ko-KR" altLang="en-US" b="0" i="0" dirty="0" err="1">
                <a:effectLst/>
              </a:rPr>
              <a:t>딥러닝과</a:t>
            </a:r>
            <a:r>
              <a:rPr lang="ko-KR" altLang="en-US" b="0" i="0" dirty="0">
                <a:effectLst/>
              </a:rPr>
              <a:t> 트리 기반 </a:t>
            </a:r>
            <a:r>
              <a:rPr lang="ko-KR" altLang="en-US" b="0" i="0" dirty="0" err="1">
                <a:effectLst/>
              </a:rPr>
              <a:t>부스팅</a:t>
            </a:r>
            <a:r>
              <a:rPr lang="ko-KR" altLang="en-US" b="0" i="0" dirty="0">
                <a:effectLst/>
              </a:rPr>
              <a:t> 모델의 앙상블 조합 성능이 좋다</a:t>
            </a:r>
            <a:r>
              <a:rPr lang="en-US" altLang="ko-KR" b="0" i="0" dirty="0">
                <a:effectLst/>
              </a:rPr>
              <a:t>]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24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86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48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29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Sweep</a:t>
            </a:r>
            <a:r>
              <a:rPr lang="ko-KR" altLang="en-US" dirty="0"/>
              <a:t>의 </a:t>
            </a:r>
            <a:r>
              <a:rPr lang="en-US" altLang="ko-KR" dirty="0"/>
              <a:t>work space</a:t>
            </a:r>
            <a:r>
              <a:rPr lang="ko-KR" altLang="en-US" dirty="0"/>
              <a:t>의 기능인 평행좌표 시각화와 변수 중요도 시각화를 사용하였습니다</a:t>
            </a:r>
            <a:r>
              <a:rPr lang="en-US" altLang="ko-KR" dirty="0"/>
              <a:t>. </a:t>
            </a:r>
            <a:r>
              <a:rPr lang="ko-KR" altLang="en-US" dirty="0"/>
              <a:t>평행좌표 그래프에서는 </a:t>
            </a:r>
            <a:r>
              <a:rPr lang="en-US" altLang="ko-KR" dirty="0"/>
              <a:t>~~ </a:t>
            </a:r>
            <a:r>
              <a:rPr lang="ko-KR" altLang="en-US" dirty="0"/>
              <a:t>이러한 결과</a:t>
            </a:r>
            <a:r>
              <a:rPr lang="en-US" altLang="ko-KR" dirty="0"/>
              <a:t>, </a:t>
            </a:r>
            <a:r>
              <a:rPr lang="ko-KR" altLang="en-US" dirty="0"/>
              <a:t>변수 중요도에서는 </a:t>
            </a:r>
            <a:r>
              <a:rPr lang="en-US" altLang="ko-KR" dirty="0"/>
              <a:t>~~ </a:t>
            </a:r>
            <a:r>
              <a:rPr lang="ko-KR" altLang="en-US" dirty="0"/>
              <a:t>이러한 결과가 나왔습니다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~~</a:t>
            </a:r>
            <a:r>
              <a:rPr lang="ko-KR" altLang="en-US" dirty="0"/>
              <a:t>한 인사이트를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83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669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31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2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1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66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52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2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</a:rPr>
              <a:t>-- </a:t>
            </a:r>
            <a:r>
              <a:rPr lang="ko-KR" altLang="en-US" b="0" i="0" dirty="0">
                <a:effectLst/>
              </a:rPr>
              <a:t>데이터의 특성 설명</a:t>
            </a:r>
            <a:br>
              <a:rPr lang="ko-KR" altLang="en-US" dirty="0"/>
            </a:br>
            <a:r>
              <a:rPr lang="en-US" altLang="x-none" b="0" i="0" dirty="0" err="1">
                <a:effectLst/>
              </a:rPr>
              <a:t>year_of_publication</a:t>
            </a:r>
            <a:r>
              <a:rPr lang="ko-KR" altLang="en-US" b="0" i="0" dirty="0">
                <a:effectLst/>
              </a:rPr>
              <a:t>와 </a:t>
            </a:r>
            <a:r>
              <a:rPr lang="en-US" altLang="x-none" b="0" i="0" dirty="0">
                <a:effectLst/>
              </a:rPr>
              <a:t>age </a:t>
            </a:r>
            <a:r>
              <a:rPr lang="ko-KR" altLang="en-US" b="0" i="0" dirty="0">
                <a:effectLst/>
              </a:rPr>
              <a:t>변수를 제외한 모든 변수는 범주형 변수입니다</a:t>
            </a:r>
            <a:r>
              <a:rPr lang="en-US" altLang="ko-KR" b="0" i="0" dirty="0">
                <a:effectLst/>
              </a:rPr>
              <a:t>.</a:t>
            </a:r>
            <a:br>
              <a:rPr lang="ko-KR" altLang="en-US" dirty="0"/>
            </a:br>
            <a:r>
              <a:rPr lang="ko-KR" altLang="en-US" b="0" i="0" dirty="0" err="1">
                <a:effectLst/>
              </a:rPr>
              <a:t>캐글</a:t>
            </a:r>
            <a:r>
              <a:rPr lang="ko-KR" altLang="en-US" b="0" i="0" dirty="0">
                <a:effectLst/>
              </a:rPr>
              <a:t> </a:t>
            </a:r>
            <a:r>
              <a:rPr lang="en-US" altLang="x-none" b="0" i="0" dirty="0" err="1">
                <a:effectLst/>
              </a:rPr>
              <a:t>compatition</a:t>
            </a:r>
            <a:r>
              <a:rPr lang="ko-KR" altLang="en-US" b="0" i="0" dirty="0">
                <a:effectLst/>
              </a:rPr>
              <a:t>에서 여전히 강력한 성능을 보이는 </a:t>
            </a:r>
            <a:r>
              <a:rPr lang="ko-KR" altLang="en-US" b="0" i="0" dirty="0" err="1">
                <a:effectLst/>
              </a:rPr>
              <a:t>부스팅</a:t>
            </a:r>
            <a:r>
              <a:rPr lang="ko-KR" altLang="en-US" b="0" i="0" dirty="0">
                <a:effectLst/>
              </a:rPr>
              <a:t> 모델 중 범주형 변수 처리에 특화 된 </a:t>
            </a:r>
            <a:r>
              <a:rPr lang="en-US" altLang="x-none" b="0" i="0" dirty="0" err="1">
                <a:effectLst/>
              </a:rPr>
              <a:t>CatBoost</a:t>
            </a:r>
            <a:r>
              <a:rPr lang="ko-KR" altLang="en-US" b="0" i="0" dirty="0" err="1">
                <a:effectLst/>
              </a:rPr>
              <a:t>를</a:t>
            </a:r>
            <a:r>
              <a:rPr lang="ko-KR" altLang="en-US" b="0" i="0" dirty="0">
                <a:effectLst/>
              </a:rPr>
              <a:t> 사용하기로 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29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2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</a:rPr>
              <a:t>-- </a:t>
            </a:r>
            <a:r>
              <a:rPr lang="ko-KR" altLang="en-US" b="0" i="0" dirty="0">
                <a:effectLst/>
              </a:rPr>
              <a:t>데이터의 특성 설명</a:t>
            </a:r>
            <a:br>
              <a:rPr lang="ko-KR" altLang="en-US" dirty="0"/>
            </a:br>
            <a:r>
              <a:rPr lang="en-US" altLang="x-none" b="0" i="0" dirty="0" err="1">
                <a:effectLst/>
              </a:rPr>
              <a:t>year_of_publication</a:t>
            </a:r>
            <a:r>
              <a:rPr lang="ko-KR" altLang="en-US" b="0" i="0" dirty="0">
                <a:effectLst/>
              </a:rPr>
              <a:t>와 </a:t>
            </a:r>
            <a:r>
              <a:rPr lang="en-US" altLang="x-none" b="0" i="0" dirty="0">
                <a:effectLst/>
              </a:rPr>
              <a:t>age </a:t>
            </a:r>
            <a:r>
              <a:rPr lang="ko-KR" altLang="en-US" b="0" i="0" dirty="0">
                <a:effectLst/>
              </a:rPr>
              <a:t>변수를 제외한 모든 변수는 범주형 변수입니다</a:t>
            </a:r>
            <a:r>
              <a:rPr lang="en-US" altLang="ko-KR" b="0" i="0" dirty="0">
                <a:effectLst/>
              </a:rPr>
              <a:t>.</a:t>
            </a:r>
            <a:br>
              <a:rPr lang="ko-KR" altLang="en-US" dirty="0"/>
            </a:br>
            <a:r>
              <a:rPr lang="ko-KR" altLang="en-US" b="0" i="0" dirty="0" err="1">
                <a:effectLst/>
              </a:rPr>
              <a:t>캐글</a:t>
            </a:r>
            <a:r>
              <a:rPr lang="ko-KR" altLang="en-US" b="0" i="0" dirty="0">
                <a:effectLst/>
              </a:rPr>
              <a:t> </a:t>
            </a:r>
            <a:r>
              <a:rPr lang="en-US" altLang="x-none" b="0" i="0" dirty="0" err="1">
                <a:effectLst/>
              </a:rPr>
              <a:t>compatition</a:t>
            </a:r>
            <a:r>
              <a:rPr lang="ko-KR" altLang="en-US" b="0" i="0" dirty="0">
                <a:effectLst/>
              </a:rPr>
              <a:t>에서 여전히 강력한 성능을 보이는 </a:t>
            </a:r>
            <a:r>
              <a:rPr lang="ko-KR" altLang="en-US" b="0" i="0" dirty="0" err="1">
                <a:effectLst/>
              </a:rPr>
              <a:t>부스팅</a:t>
            </a:r>
            <a:r>
              <a:rPr lang="ko-KR" altLang="en-US" b="0" i="0" dirty="0">
                <a:effectLst/>
              </a:rPr>
              <a:t> 모델 중 범주형 변수 처리에 특화 된 </a:t>
            </a:r>
            <a:r>
              <a:rPr lang="en-US" altLang="x-none" b="0" i="0" dirty="0" err="1">
                <a:effectLst/>
              </a:rPr>
              <a:t>CatBoost</a:t>
            </a:r>
            <a:r>
              <a:rPr lang="ko-KR" altLang="en-US" b="0" i="0" dirty="0" err="1">
                <a:effectLst/>
              </a:rPr>
              <a:t>를</a:t>
            </a:r>
            <a:r>
              <a:rPr lang="ko-KR" altLang="en-US" b="0" i="0" dirty="0">
                <a:effectLst/>
              </a:rPr>
              <a:t> 사용하기로 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6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</a:rPr>
              <a:t>-- </a:t>
            </a:r>
            <a:r>
              <a:rPr lang="ko-KR" altLang="en-US" b="0" i="0" dirty="0">
                <a:effectLst/>
              </a:rPr>
              <a:t>간략한 데이터 </a:t>
            </a:r>
            <a:r>
              <a:rPr lang="ko-KR" altLang="en-US" b="0" i="0" dirty="0" err="1">
                <a:effectLst/>
              </a:rPr>
              <a:t>전처리</a:t>
            </a:r>
            <a:r>
              <a:rPr lang="ko-KR" altLang="en-US" b="0" i="0" dirty="0">
                <a:effectLst/>
              </a:rPr>
              <a:t> 설명 </a:t>
            </a:r>
            <a:r>
              <a:rPr lang="en-US" altLang="ko-KR" b="0" i="0" dirty="0">
                <a:effectLst/>
              </a:rPr>
              <a:t>(</a:t>
            </a:r>
            <a:r>
              <a:rPr lang="ko-KR" altLang="en-US" b="0" i="0" dirty="0">
                <a:effectLst/>
              </a:rPr>
              <a:t>이 부분 자료 따로 첨부함</a:t>
            </a:r>
            <a:r>
              <a:rPr lang="en-US" altLang="ko-KR" b="0" i="0" dirty="0">
                <a:effectLst/>
              </a:rPr>
              <a:t>)</a:t>
            </a:r>
            <a:endParaRPr lang="en-US" altLang="ko-KR" dirty="0"/>
          </a:p>
          <a:p>
            <a:r>
              <a:rPr lang="en-US" altLang="ko-KR" b="0" i="0" dirty="0">
                <a:effectLst/>
              </a:rPr>
              <a:t>---(</a:t>
            </a:r>
            <a:r>
              <a:rPr lang="ko-KR" altLang="en-US" b="0" i="0" dirty="0">
                <a:effectLst/>
              </a:rPr>
              <a:t>유저 나이별 평점 </a:t>
            </a:r>
            <a:r>
              <a:rPr lang="en-US" altLang="ko-KR" b="0" i="0" dirty="0">
                <a:effectLst/>
              </a:rPr>
              <a:t>+ </a:t>
            </a:r>
            <a:r>
              <a:rPr lang="en-US" altLang="x-none" b="0" i="0" dirty="0">
                <a:effectLst/>
              </a:rPr>
              <a:t>null) </a:t>
            </a:r>
            <a:r>
              <a:rPr lang="ko-KR" altLang="en-US" b="0" i="0" dirty="0">
                <a:effectLst/>
              </a:rPr>
              <a:t>표로 그려주면 </a:t>
            </a:r>
            <a:r>
              <a:rPr lang="ko-KR" altLang="en-US" b="0" i="0" dirty="0" err="1">
                <a:effectLst/>
              </a:rPr>
              <a:t>좋을듯</a:t>
            </a:r>
            <a:endParaRPr lang="en-US" altLang="ko-KR" b="0" i="0" dirty="0">
              <a:effectLst/>
            </a:endParaRPr>
          </a:p>
          <a:p>
            <a:r>
              <a:rPr lang="en-US" altLang="ko-KR" b="0" i="0" dirty="0">
                <a:effectLst/>
              </a:rPr>
              <a:t>=&gt; </a:t>
            </a:r>
            <a:r>
              <a:rPr lang="ko-KR" altLang="en-US" b="0" i="0" dirty="0">
                <a:effectLst/>
              </a:rPr>
              <a:t>나이는 </a:t>
            </a:r>
            <a:r>
              <a:rPr lang="en-US" altLang="x-none" b="0" i="0" dirty="0">
                <a:effectLst/>
              </a:rPr>
              <a:t>NULL </a:t>
            </a:r>
            <a:r>
              <a:rPr lang="ko-KR" altLang="en-US" b="0" i="0" dirty="0">
                <a:effectLst/>
              </a:rPr>
              <a:t>값을 평균값으로 대체하기 애매해서 범주형으로 군집화</a:t>
            </a:r>
            <a:r>
              <a:rPr lang="en-US" altLang="ko-KR" b="0" i="0" dirty="0">
                <a:effectLst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effectLst/>
              </a:rPr>
              <a:t>---(</a:t>
            </a:r>
            <a:r>
              <a:rPr lang="ko-KR" altLang="en-US" b="0" i="0" dirty="0">
                <a:effectLst/>
              </a:rPr>
              <a:t>책 언어 </a:t>
            </a:r>
            <a:r>
              <a:rPr lang="ko-KR" altLang="en-US" b="0" i="0" dirty="0" err="1">
                <a:effectLst/>
              </a:rPr>
              <a:t>별평점</a:t>
            </a:r>
            <a:r>
              <a:rPr lang="ko-KR" altLang="en-US" b="0" i="0" dirty="0">
                <a:effectLst/>
              </a:rPr>
              <a:t> </a:t>
            </a:r>
            <a:r>
              <a:rPr lang="en-US" altLang="ko-KR" b="0" i="0" dirty="0">
                <a:effectLst/>
              </a:rPr>
              <a:t>+ </a:t>
            </a:r>
            <a:r>
              <a:rPr lang="en-US" altLang="x-none" b="0" i="0" dirty="0">
                <a:effectLst/>
              </a:rPr>
              <a:t>null) </a:t>
            </a:r>
            <a:r>
              <a:rPr lang="ko-KR" altLang="en-US" b="0" i="0" dirty="0">
                <a:effectLst/>
              </a:rPr>
              <a:t>마찬가지</a:t>
            </a:r>
            <a:br>
              <a:rPr lang="ko-KR" altLang="en-US" dirty="0"/>
            </a:br>
            <a:endParaRPr lang="en-US" altLang="ko-KR" b="0" i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6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</a:rPr>
              <a:t>-- </a:t>
            </a:r>
            <a:r>
              <a:rPr lang="ko-KR" altLang="en-US" b="0" i="0" dirty="0">
                <a:effectLst/>
              </a:rPr>
              <a:t>간략한 데이터 </a:t>
            </a:r>
            <a:r>
              <a:rPr lang="ko-KR" altLang="en-US" b="0" i="0" dirty="0" err="1">
                <a:effectLst/>
              </a:rPr>
              <a:t>전처리</a:t>
            </a:r>
            <a:r>
              <a:rPr lang="ko-KR" altLang="en-US" b="0" i="0" dirty="0">
                <a:effectLst/>
              </a:rPr>
              <a:t> 설명 </a:t>
            </a:r>
            <a:r>
              <a:rPr lang="en-US" altLang="ko-KR" b="0" i="0" dirty="0">
                <a:effectLst/>
              </a:rPr>
              <a:t>(</a:t>
            </a:r>
            <a:r>
              <a:rPr lang="ko-KR" altLang="en-US" b="0" i="0" dirty="0">
                <a:effectLst/>
              </a:rPr>
              <a:t>이 부분 자료 따로 첨부함</a:t>
            </a:r>
            <a:r>
              <a:rPr lang="en-US" altLang="ko-KR" b="0" i="0" dirty="0">
                <a:effectLst/>
              </a:rPr>
              <a:t>)</a:t>
            </a:r>
            <a:br>
              <a:rPr lang="ko-KR" altLang="en-US" dirty="0"/>
            </a:br>
            <a:r>
              <a:rPr lang="en-US" altLang="ko-KR" b="0" i="0" dirty="0">
                <a:effectLst/>
              </a:rPr>
              <a:t>---(</a:t>
            </a:r>
            <a:r>
              <a:rPr lang="ko-KR" altLang="en-US" b="0" i="0" dirty="0">
                <a:effectLst/>
              </a:rPr>
              <a:t>책 연도 </a:t>
            </a:r>
            <a:r>
              <a:rPr lang="ko-KR" altLang="en-US" b="0" i="0" dirty="0" err="1">
                <a:effectLst/>
              </a:rPr>
              <a:t>별평점</a:t>
            </a:r>
            <a:r>
              <a:rPr lang="en-US" altLang="ko-KR" b="0" i="0" dirty="0">
                <a:effectLst/>
              </a:rPr>
              <a:t>) </a:t>
            </a:r>
            <a:r>
              <a:rPr lang="ko-KR" altLang="en-US" b="0" i="0" dirty="0">
                <a:effectLst/>
              </a:rPr>
              <a:t>마찬가지</a:t>
            </a:r>
            <a:br>
              <a:rPr lang="ko-KR" altLang="en-US" dirty="0"/>
            </a:br>
            <a:r>
              <a:rPr lang="en-US" altLang="ko-KR" b="0" i="0" dirty="0">
                <a:effectLst/>
              </a:rPr>
              <a:t>=&gt; </a:t>
            </a:r>
            <a:r>
              <a:rPr lang="ko-KR" altLang="en-US" b="0" i="0" dirty="0">
                <a:effectLst/>
              </a:rPr>
              <a:t>책 출간 연도와 </a:t>
            </a:r>
            <a:r>
              <a:rPr lang="en-US" altLang="x-none" b="0" i="0" dirty="0">
                <a:effectLst/>
              </a:rPr>
              <a:t>Rating</a:t>
            </a:r>
            <a:r>
              <a:rPr lang="ko-KR" altLang="en-US" b="0" i="0" dirty="0">
                <a:effectLst/>
              </a:rPr>
              <a:t>간 상관계수가 </a:t>
            </a:r>
            <a:r>
              <a:rPr lang="en-US" altLang="ko-KR" b="0" i="0" dirty="0">
                <a:effectLst/>
              </a:rPr>
              <a:t>-0.004</a:t>
            </a:r>
            <a:r>
              <a:rPr lang="ko-KR" altLang="en-US" b="0" i="0" dirty="0">
                <a:effectLst/>
              </a:rPr>
              <a:t>라 수치형 변수를 유지하기 </a:t>
            </a:r>
            <a:r>
              <a:rPr lang="ko-KR" altLang="en-US" b="0" i="0" dirty="0" err="1">
                <a:effectLst/>
              </a:rPr>
              <a:t>보단</a:t>
            </a:r>
            <a:br>
              <a:rPr lang="ko-KR" altLang="en-US" dirty="0"/>
            </a:br>
            <a:r>
              <a:rPr lang="ko-KR" altLang="en-US" b="0" i="0" dirty="0">
                <a:effectLst/>
              </a:rPr>
              <a:t>범주형으로 군집화 했을 때 모델이 이해하기 쉬울 것으로 판단</a:t>
            </a:r>
            <a:r>
              <a:rPr lang="en-US" altLang="ko-KR" b="0" i="0" dirty="0">
                <a:effectLst/>
              </a:rPr>
              <a:t>.</a:t>
            </a:r>
          </a:p>
          <a:p>
            <a:br>
              <a:rPr lang="ko-KR" altLang="en-US" dirty="0"/>
            </a:br>
            <a:r>
              <a:rPr lang="en-US" altLang="x-none" b="0" i="0" dirty="0" err="1">
                <a:effectLst/>
              </a:rPr>
              <a:t>CatBoost</a:t>
            </a:r>
            <a:r>
              <a:rPr lang="en-US" altLang="x-none" b="0" i="0" dirty="0">
                <a:effectLst/>
              </a:rPr>
              <a:t> </a:t>
            </a:r>
            <a:r>
              <a:rPr lang="ko-KR" altLang="en-US" b="0" i="0" dirty="0">
                <a:effectLst/>
              </a:rPr>
              <a:t>모델이 범주형 변수에 강하기 때문에 </a:t>
            </a:r>
            <a:r>
              <a:rPr lang="ko-KR" altLang="en-US" b="0" i="0" dirty="0" err="1">
                <a:effectLst/>
              </a:rPr>
              <a:t>부담없이</a:t>
            </a:r>
            <a:r>
              <a:rPr lang="ko-KR" altLang="en-US" b="0" i="0" dirty="0">
                <a:effectLst/>
              </a:rPr>
              <a:t> 이런 판단을 내림</a:t>
            </a:r>
            <a:r>
              <a:rPr lang="en-US" altLang="ko-KR" b="0" i="0" dirty="0">
                <a:effectLst/>
              </a:rPr>
              <a:t>.</a:t>
            </a:r>
            <a:r>
              <a:rPr lang="ko-KR" altLang="en-US" b="0" i="0" dirty="0">
                <a:effectLst/>
              </a:rPr>
              <a:t>이러한 </a:t>
            </a:r>
            <a:r>
              <a:rPr lang="ko-KR" altLang="en-US" b="0" i="0" dirty="0" err="1">
                <a:effectLst/>
              </a:rPr>
              <a:t>전처리</a:t>
            </a:r>
            <a:r>
              <a:rPr lang="ko-KR" altLang="en-US" b="0" i="0" dirty="0">
                <a:effectLst/>
              </a:rPr>
              <a:t> 기반에 </a:t>
            </a:r>
            <a:r>
              <a:rPr lang="en-US" altLang="x-none" b="0" i="0" dirty="0" err="1">
                <a:effectLst/>
              </a:rPr>
              <a:t>CatBoost</a:t>
            </a:r>
            <a:r>
              <a:rPr lang="en-US" altLang="x-none" b="0" i="0" dirty="0">
                <a:effectLst/>
              </a:rPr>
              <a:t> </a:t>
            </a:r>
            <a:r>
              <a:rPr lang="ko-KR" altLang="en-US" b="0" i="0" dirty="0">
                <a:effectLst/>
              </a:rPr>
              <a:t>모델은 별 다른 튜닝 없이도 </a:t>
            </a:r>
            <a:r>
              <a:rPr lang="en-US" altLang="ko-KR" b="0" i="0" dirty="0">
                <a:effectLst/>
              </a:rPr>
              <a:t>2.14</a:t>
            </a:r>
            <a:r>
              <a:rPr lang="ko-KR" altLang="en-US" b="0" i="0" dirty="0">
                <a:effectLst/>
              </a:rPr>
              <a:t>까지 나옴</a:t>
            </a:r>
            <a:r>
              <a:rPr lang="en-US" altLang="ko-KR" b="0" i="0" dirty="0">
                <a:effectLst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65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b="0" i="0" dirty="0">
                <a:effectLst/>
              </a:rPr>
              <a:t>O </a:t>
            </a:r>
            <a:r>
              <a:rPr lang="ko-KR" altLang="en-US" b="0" i="0" dirty="0">
                <a:effectLst/>
              </a:rPr>
              <a:t>모델 접근법 </a:t>
            </a:r>
            <a:r>
              <a:rPr lang="en-US" altLang="ko-KR" b="0" i="0" dirty="0">
                <a:effectLst/>
              </a:rPr>
              <a:t>2(</a:t>
            </a:r>
            <a:r>
              <a:rPr lang="ko-KR" altLang="en-US" b="0" i="0" dirty="0">
                <a:effectLst/>
              </a:rPr>
              <a:t>딥러닝</a:t>
            </a:r>
            <a:r>
              <a:rPr lang="en-US" altLang="ko-KR" b="0" i="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effectLst/>
              </a:rPr>
              <a:t>앙상블 효과를 높이기 위한 자료 소개</a:t>
            </a:r>
            <a:r>
              <a:rPr lang="en-US" altLang="ko-KR" b="0" i="0" dirty="0">
                <a:effectLst/>
              </a:rPr>
              <a:t>(</a:t>
            </a:r>
            <a:r>
              <a:rPr lang="ko-KR" altLang="en-US" b="0" i="0" dirty="0" err="1">
                <a:effectLst/>
              </a:rPr>
              <a:t>찬호형</a:t>
            </a:r>
            <a:r>
              <a:rPr lang="ko-KR" altLang="en-US" b="0" i="0" dirty="0">
                <a:effectLst/>
              </a:rPr>
              <a:t> 논문</a:t>
            </a:r>
            <a:r>
              <a:rPr lang="en-US" altLang="ko-KR" b="0" i="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effectLst/>
              </a:rPr>
              <a:t>*꽤나 도발적인 타이틀</a:t>
            </a:r>
            <a:r>
              <a:rPr lang="en-US" altLang="ko-KR" b="0" i="0" dirty="0">
                <a:effectLst/>
              </a:rPr>
              <a:t>(from intel IT AI Group)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</a:rPr>
              <a:t>[</a:t>
            </a:r>
            <a:r>
              <a:rPr lang="ko-KR" altLang="en-US" b="0" i="0" dirty="0">
                <a:effectLst/>
              </a:rPr>
              <a:t>단일 모델 성능</a:t>
            </a:r>
            <a:r>
              <a:rPr lang="en-US" altLang="ko-KR" b="0" i="0" dirty="0">
                <a:effectLst/>
              </a:rPr>
              <a:t>,</a:t>
            </a:r>
            <a:r>
              <a:rPr lang="ko-KR" altLang="en-US" b="0" i="0" dirty="0">
                <a:effectLst/>
              </a:rPr>
              <a:t> </a:t>
            </a:r>
            <a:r>
              <a:rPr lang="ko-KR" altLang="en-US" b="0" i="0" dirty="0" err="1">
                <a:effectLst/>
              </a:rPr>
              <a:t>딥러닝이</a:t>
            </a:r>
            <a:r>
              <a:rPr lang="ko-KR" altLang="en-US" b="0" i="0" dirty="0">
                <a:effectLst/>
              </a:rPr>
              <a:t> 좋지 않다</a:t>
            </a:r>
            <a:r>
              <a:rPr lang="en-US" altLang="ko-KR" b="0" i="0" dirty="0">
                <a:effectLst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D57D2-256E-4155-9F11-103ED4507D6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2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2D49E-3CD5-1B87-F949-8C2E59E2B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903DCC-85CC-A6A4-DAE7-B63B3BFEB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9B824-D357-9405-183F-4ACCD21E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AE415-BA17-3BAE-4765-09F507E7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C629F-830F-7297-3074-9F014B20E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2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25B0C-44E4-8ED7-8DB6-222348FA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AB91E2-EB83-D2DA-C01A-FB4789E4C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04F5F-6C3E-9FBB-81CB-8D641A12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BE1F8-3C10-E861-045A-61098E41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1425C-0ECC-7BA8-D67C-2B47A1D9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86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34E6B4-B25B-BD8A-30B1-DA1F60E66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7A1D52-2E44-709E-476B-BEECAE3CD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D205D-81CB-CDFC-7F1E-4E163571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63015-C0C4-4811-888F-2372EE79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150C7-1BA7-38B5-BB0E-DCCF289D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3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DB883-2FB6-AF32-88A9-9364B8C0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8817C-0395-78DB-63AC-B20C1828E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5EC2D-BE60-B7F7-65D4-75206436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80317-9A95-CDC8-D316-F54486C0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A176F-F0F1-5C95-4113-99EEF5B5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997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9A279-3D64-EF21-050B-B7819BD7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11959-F4B8-CB33-3031-3D4202C1A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7CE05-F0EF-9FB7-006F-76DA5D4B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0B70F4-3170-37E7-A583-E5801E9A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8C73A-442A-3FF9-E77A-FCE3EF5ED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A8DF4-EA93-1AC5-B5E4-2ABCB258A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08C4B-A7F0-70B0-DD9B-F4492239D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10DCC-223F-8B48-F7C5-35F45F47D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717B6-B663-0A19-719F-8F9C3146A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FF0195-0174-1109-7B88-0239EABE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9C68F2-E97E-DD81-70DF-8DFE6B37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4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F7BA4-7C5A-A772-1230-154B3170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7D2587-9448-0D67-497F-CC7F46807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934EC-E96C-0AB7-C09F-E6CFB3A4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82389D-2534-F365-B6DE-E152D333B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3397F8-5425-A814-F16E-0DC56B293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875995-D42B-BB04-0038-382003E5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899DBC-0CA2-35DD-876F-AD19E730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D08D78-F560-865B-8B04-E5F471EF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44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AB45B-3273-BF2F-02EE-BD6FC50C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74E801-C7CE-F8D9-D6EA-9FDEFC5CC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ACA485-D20F-429E-48C7-E074D47E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7334C6-CA47-F0D5-E9E2-FBF65863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26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17FCEB-6337-2180-0DE9-FFE46A88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DD4448-413A-7367-398E-9D6555D82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600910-F2E0-8BC4-B1D1-8857A3A5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B3965-B24A-56B3-CA4A-93321F24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1110E-C6CA-A580-7493-C85CE62B6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BACCCD-875E-F2AA-9F51-D27DF4AAA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089E6-532A-E70C-20AF-A03EF6EA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9D3A0A-EB0F-DCEE-86A8-E1A0D680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8E0705-B36B-3574-6E41-55324A18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0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653FE-6AB2-4B28-4E64-16EFF5C1B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929B54-E198-A50A-51D8-227A7279E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6F3F17-4147-53B0-063A-85F772FA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055785-DF70-CA6F-C654-D4EE05AB9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9FE9B0-BD42-43E8-C141-141142AC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F0890-CFD1-AC66-1CF6-AE28A78C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4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2BDD6E-3415-7B33-63E3-FD81CA2F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3CF54-EC2D-3374-90E1-73183FAD1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522EE-5C57-1219-39D2-D320CCAE7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7B6B2-38D3-4DE7-B60A-311B2F0248B3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8C054-7709-5C90-6B2B-5C3D1740B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FACCF4-6E25-E5F3-807F-9A632FDF9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379A0-3A6E-4D8F-B990-4CB27CA76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8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customXml" Target="../ink/ink10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customXml" Target="../ink/ink9.xml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0.png"/><Relationship Id="rId12" Type="http://schemas.openxmlformats.org/officeDocument/2006/relationships/customXml" Target="../ink/ink4.xm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customXml" Target="../ink/ink3.xml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1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프로그램 - boostcamp">
            <a:extLst>
              <a:ext uri="{FF2B5EF4-FFF2-40B4-BE49-F238E27FC236}">
                <a16:creationId xmlns:a16="http://schemas.microsoft.com/office/drawing/2014/main" id="{816C3096-FC70-205D-8D5A-7BDB5A346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r="227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2965048" y="2592729"/>
            <a:ext cx="626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Book Rating Prediction</a:t>
            </a:r>
            <a:endParaRPr lang="ko-KR" alt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2444187" y="3306807"/>
            <a:ext cx="730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사용자의 책 평점 데이터를 바탕으로</a:t>
            </a:r>
          </a:p>
        </p:txBody>
      </p:sp>
      <p:pic>
        <p:nvPicPr>
          <p:cNvPr id="1034" name="Picture 10" descr="부스트캠프 AI Tech 2기 모집 : 네이버 블로그">
            <a:extLst>
              <a:ext uri="{FF2B5EF4-FFF2-40B4-BE49-F238E27FC236}">
                <a16:creationId xmlns:a16="http://schemas.microsoft.com/office/drawing/2014/main" id="{6BB566E0-56DC-F3F2-68C3-CE8400181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760" y="287655"/>
            <a:ext cx="1686560" cy="2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51C76-276D-30D1-D8B3-D72C1530F436}"/>
              </a:ext>
            </a:extLst>
          </p:cNvPr>
          <p:cNvSpPr txBox="1"/>
          <p:nvPr/>
        </p:nvSpPr>
        <p:spPr>
          <a:xfrm>
            <a:off x="2513250" y="5260352"/>
            <a:ext cx="730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Recsys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06 </a:t>
            </a:r>
            <a:r>
              <a:rPr lang="ko-KR" altLang="en-US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따봉도치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33BDA-F60F-6859-83FE-ABCF7D6BCB08}"/>
              </a:ext>
            </a:extLst>
          </p:cNvPr>
          <p:cNvSpPr txBox="1"/>
          <p:nvPr/>
        </p:nvSpPr>
        <p:spPr>
          <a:xfrm>
            <a:off x="0" y="6281315"/>
            <a:ext cx="22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김성연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56E02-4A22-D05D-88D3-8A1EB82482F6}"/>
              </a:ext>
            </a:extLst>
          </p:cNvPr>
          <p:cNvSpPr txBox="1"/>
          <p:nvPr/>
        </p:nvSpPr>
        <p:spPr>
          <a:xfrm>
            <a:off x="2513250" y="6290039"/>
            <a:ext cx="22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김찬호</a:t>
            </a:r>
            <a:endParaRPr lang="en-US" altLang="ko-KR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89636-9FFA-5441-B729-8BF0F1F173D1}"/>
              </a:ext>
            </a:extLst>
          </p:cNvPr>
          <p:cNvSpPr txBox="1"/>
          <p:nvPr/>
        </p:nvSpPr>
        <p:spPr>
          <a:xfrm>
            <a:off x="4989653" y="6281313"/>
            <a:ext cx="22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박문순</a:t>
            </a:r>
            <a:endParaRPr lang="en-US" altLang="ko-KR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5E32D-A89F-8D72-E4DE-9300621556B3}"/>
              </a:ext>
            </a:extLst>
          </p:cNvPr>
          <p:cNvSpPr txBox="1"/>
          <p:nvPr/>
        </p:nvSpPr>
        <p:spPr>
          <a:xfrm>
            <a:off x="7432490" y="6281313"/>
            <a:ext cx="22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배성수</a:t>
            </a:r>
            <a:endParaRPr lang="en-US" altLang="ko-KR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80E0B-8D8D-9363-EA59-6C3A778894FE}"/>
              </a:ext>
            </a:extLst>
          </p:cNvPr>
          <p:cNvSpPr txBox="1"/>
          <p:nvPr/>
        </p:nvSpPr>
        <p:spPr>
          <a:xfrm>
            <a:off x="9908893" y="6290039"/>
            <a:ext cx="22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이지훈</a:t>
            </a:r>
            <a:endParaRPr lang="en-US" altLang="ko-KR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6" name="Picture 2" descr="+1">
            <a:extLst>
              <a:ext uri="{FF2B5EF4-FFF2-40B4-BE49-F238E27FC236}">
                <a16:creationId xmlns:a16="http://schemas.microsoft.com/office/drawing/2014/main" id="{C545AD51-60EA-EC19-72F4-05CC4774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38" y="5312980"/>
            <a:ext cx="417964" cy="4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92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4261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접근법 </a:t>
            </a:r>
            <a:r>
              <a:rPr lang="en-US" altLang="ko-KR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딥러닝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507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000" b="1" dirty="0"/>
              <a:t>TABULAR DATA: </a:t>
            </a:r>
          </a:p>
          <a:p>
            <a:r>
              <a:rPr lang="en-US" altLang="x-none" sz="2000" b="1" dirty="0"/>
              <a:t>DEEP LEARNING IS NOT ALL YOU NEED</a:t>
            </a:r>
            <a:endParaRPr lang="ko-KR" altLang="en-US" sz="2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AF5755-C10D-8322-124C-039574921FE1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시각화 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856524" y="2457825"/>
            <a:ext cx="4706076" cy="62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트리 기반 </a:t>
            </a:r>
            <a:r>
              <a:rPr lang="ko-KR" altLang="en-US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부스팅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모델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앙상블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했을 때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일반적으로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가장 좋은 성능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보여줌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EE8F04-B271-9C50-D42B-482A4B2069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01" y="47400"/>
            <a:ext cx="5959995" cy="1742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52E4CE-166B-DA79-1215-4B0D5ADF6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00" y="1826442"/>
            <a:ext cx="5959995" cy="32417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327C87-9CE6-73AE-66D6-DDA09E7735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01" y="5109581"/>
            <a:ext cx="3411384" cy="17010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F4FE74-6200-584D-1A63-E3944B69ED80}"/>
              </a:ext>
            </a:extLst>
          </p:cNvPr>
          <p:cNvSpPr txBox="1"/>
          <p:nvPr/>
        </p:nvSpPr>
        <p:spPr>
          <a:xfrm>
            <a:off x="851788" y="3509084"/>
            <a:ext cx="5078871" cy="1131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앙상블 조합 비교군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앙상블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추가 진행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Simple Ensemble: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XGBoost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+ SVM +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CatBoost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Deep Ensemble w/o </a:t>
            </a:r>
            <a:r>
              <a:rPr lang="en-US" altLang="ko-KR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XGBoost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without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XGBoost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7118FA1-A53B-D9AD-7542-64A8DE39756F}"/>
                  </a:ext>
                </a:extLst>
              </p14:cNvPr>
              <p14:cNvContentPartPr/>
              <p14:nvPr/>
            </p14:nvContentPartPr>
            <p14:xfrm>
              <a:off x="7480160" y="6670820"/>
              <a:ext cx="1697760" cy="13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7118FA1-A53B-D9AD-7542-64A8DE39756F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26520" y="6562820"/>
                <a:ext cx="18054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E5B1C1D-75E7-9C7D-7DA0-12854E877CCC}"/>
                  </a:ext>
                </a:extLst>
              </p14:cNvPr>
              <p14:cNvContentPartPr/>
              <p14:nvPr/>
            </p14:nvContentPartPr>
            <p14:xfrm>
              <a:off x="6238520" y="2984060"/>
              <a:ext cx="1288800" cy="10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E5B1C1D-75E7-9C7D-7DA0-12854E877CCC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84520" y="2876420"/>
                <a:ext cx="13964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A7170A2-5BCF-35DC-1180-19AFB90EE2AE}"/>
                  </a:ext>
                </a:extLst>
              </p14:cNvPr>
              <p14:cNvContentPartPr/>
              <p14:nvPr/>
            </p14:nvContentPartPr>
            <p14:xfrm>
              <a:off x="6252920" y="4684700"/>
              <a:ext cx="1378440" cy="424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A7170A2-5BCF-35DC-1180-19AFB90EE2AE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99280" y="4576700"/>
                <a:ext cx="14860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EC29AD4-124B-86EF-0303-87A4C131F8F4}"/>
                  </a:ext>
                </a:extLst>
              </p14:cNvPr>
              <p14:cNvContentPartPr/>
              <p14:nvPr/>
            </p14:nvContentPartPr>
            <p14:xfrm>
              <a:off x="6180920" y="2671940"/>
              <a:ext cx="61560" cy="3700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EC29AD4-124B-86EF-0303-87A4C131F8F4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71920" y="2662940"/>
                <a:ext cx="792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3C945F5-8B70-06DC-9F51-210A6AEDDC44}"/>
                  </a:ext>
                </a:extLst>
              </p14:cNvPr>
              <p14:cNvContentPartPr/>
              <p14:nvPr/>
            </p14:nvContentPartPr>
            <p14:xfrm>
              <a:off x="6200720" y="4348460"/>
              <a:ext cx="61200" cy="388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3C945F5-8B70-06DC-9F51-210A6AEDDC44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91720" y="4339460"/>
                <a:ext cx="7884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EC60314-9EA0-23D8-37AA-2CE08786A910}"/>
                  </a:ext>
                </a:extLst>
              </p14:cNvPr>
              <p14:cNvContentPartPr/>
              <p14:nvPr/>
            </p14:nvContentPartPr>
            <p14:xfrm>
              <a:off x="7419680" y="6300380"/>
              <a:ext cx="64800" cy="4334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EC60314-9EA0-23D8-37AA-2CE08786A910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11040" y="6291740"/>
                <a:ext cx="82440" cy="4510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62B58CD-53DF-5874-7FA9-DD38FBEC30CC}"/>
              </a:ext>
            </a:extLst>
          </p:cNvPr>
          <p:cNvSpPr txBox="1"/>
          <p:nvPr/>
        </p:nvSpPr>
        <p:spPr>
          <a:xfrm>
            <a:off x="856524" y="5068174"/>
            <a:ext cx="4580180" cy="1408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 모델과 트리 기반 </a:t>
            </a:r>
            <a:r>
              <a:rPr lang="ko-KR" altLang="en-US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부스팅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모델의 앙상블 성능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좋은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이유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추측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 모델의 비선형성</a:t>
            </a: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간의 깊은 상호 작용</a:t>
            </a:r>
          </a:p>
        </p:txBody>
      </p:sp>
    </p:spTree>
    <p:extLst>
      <p:ext uri="{BB962C8B-B14F-4D97-AF65-F5344CB8AC3E}">
        <p14:creationId xmlns:p14="http://schemas.microsoft.com/office/powerpoint/2010/main" val="129847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943612" y="3592440"/>
            <a:ext cx="782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Field-aware Factorization Machine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90945" y="3429000"/>
            <a:ext cx="136919" cy="136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753757" y="3720140"/>
            <a:ext cx="0" cy="390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AF5755-C10D-8322-124C-039574921FE1}"/>
              </a:ext>
            </a:extLst>
          </p:cNvPr>
          <p:cNvSpPr/>
          <p:nvPr/>
        </p:nvSpPr>
        <p:spPr>
          <a:xfrm>
            <a:off x="0" y="0"/>
            <a:ext cx="12191999" cy="307307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시각화 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5644054" y="4493460"/>
            <a:ext cx="4514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대응되는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Field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마다 다른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Latent Vector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사용해 각각의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Field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와의 관계를 적절하게 반영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Cold Start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유저에 대해 괜찮은 성능을 보여주나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그렇지 않은 유저에 대해 효과적이지 않음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1495467" y="4493460"/>
            <a:ext cx="3512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Cold Start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문제에 맞춰 데이터를 최대한 활용할 수 있는 모델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User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Books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모든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Field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입력으로 사용 가능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34" name="Picture 10" descr="부스트캠프 AI Tech 2기 모집 : 네이버 블로그">
            <a:extLst>
              <a:ext uri="{FF2B5EF4-FFF2-40B4-BE49-F238E27FC236}">
                <a16:creationId xmlns:a16="http://schemas.microsoft.com/office/drawing/2014/main" id="{6BB566E0-56DC-F3F2-68C3-CE8400181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760" y="287655"/>
            <a:ext cx="1686560" cy="2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3D102979-4675-CE44-DBEA-85EFDF2E87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5"/>
          <a:stretch/>
        </p:blipFill>
        <p:spPr>
          <a:xfrm>
            <a:off x="3420020" y="36856"/>
            <a:ext cx="5351958" cy="29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5" y="696710"/>
            <a:ext cx="5165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Deep &amp; Cross Network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AF5755-C10D-8322-124C-039574921FE1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시각화 자료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7B5078-8491-DA69-5AAF-292BA8796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99" y="365641"/>
            <a:ext cx="3563400" cy="6126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301A43-E296-79EC-F0C8-F96BF9FAA9BA}"/>
              </a:ext>
            </a:extLst>
          </p:cNvPr>
          <p:cNvSpPr txBox="1"/>
          <p:nvPr/>
        </p:nvSpPr>
        <p:spPr>
          <a:xfrm>
            <a:off x="856525" y="2013593"/>
            <a:ext cx="3973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Sparse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하고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Feature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많은 데이터를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Dense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Embedding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만들어 사용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DCN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Cross Network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사용해 효과적인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Feature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교차를 명시적으로 적용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유저와 책의 모든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Field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들을 넣어 사용하기엔 네트워크의 크기에 비해 데이터 개수가 부족하다고 판단됨</a:t>
            </a:r>
          </a:p>
        </p:txBody>
      </p:sp>
    </p:spTree>
    <p:extLst>
      <p:ext uri="{BB962C8B-B14F-4D97-AF65-F5344CB8AC3E}">
        <p14:creationId xmlns:p14="http://schemas.microsoft.com/office/powerpoint/2010/main" val="387835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49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FFM+DCN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3696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 Epoch Is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All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You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Need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 Do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AF5755-C10D-8322-124C-039574921FE1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시각화 자료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986BEB-6DC1-B6A3-5DC4-E1E027534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48" y="1041237"/>
            <a:ext cx="5713266" cy="4775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9917BA-6BFA-41D4-68B8-6AA398AA0070}"/>
              </a:ext>
            </a:extLst>
          </p:cNvPr>
          <p:cNvSpPr txBox="1"/>
          <p:nvPr/>
        </p:nvSpPr>
        <p:spPr>
          <a:xfrm>
            <a:off x="855561" y="2347620"/>
            <a:ext cx="3989708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서로의 단점을 보완할 수 있도록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FFM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DCN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병렬로 합친 모델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DCN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학습하기 힘든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user_id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isbn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Field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들의 암시적인 상호작용은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FFM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학습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FFM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효과적이지 못한 유저와 책의 암시적이고 비 선형적인 상호작용은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DCN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학습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FM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DCN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base line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출력을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concatenate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뒤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Linear Layer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사용하여 출력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8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고도화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24982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Hyper parameter Tuning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WandB</a:t>
            </a:r>
            <a:r>
              <a:rPr lang="en-US" altLang="ko-KR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&amp; Sweep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4081750" y="82441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Parallel coordinates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8517557" y="4575075"/>
            <a:ext cx="325069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Importance(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변수중요도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: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어떤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hyper parameter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최고의 예측 변수였는지 확인할 수 있음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Correlation(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상관관계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: RMSE score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대한 이상적인 값과 어떤 상관관계가 있는지 파악할 수 있음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7713823" y="3916780"/>
            <a:ext cx="3567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Parameter importance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4C4272-1B1B-ED0F-C699-C9AF6E264263}"/>
              </a:ext>
            </a:extLst>
          </p:cNvPr>
          <p:cNvSpPr/>
          <p:nvPr/>
        </p:nvSpPr>
        <p:spPr>
          <a:xfrm>
            <a:off x="4213185" y="3760124"/>
            <a:ext cx="3267897" cy="2430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 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넣을거면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무시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96598-266A-CE32-BF6F-A8D25772DED3}"/>
              </a:ext>
            </a:extLst>
          </p:cNvPr>
          <p:cNvSpPr/>
          <p:nvPr/>
        </p:nvSpPr>
        <p:spPr>
          <a:xfrm>
            <a:off x="8436831" y="574765"/>
            <a:ext cx="3088498" cy="2430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 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넣을거면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무시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1D84E-4083-3F9B-5BFC-941AE98EE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34" y="333031"/>
            <a:ext cx="4344365" cy="3017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A8DE18-B47E-190C-5B72-5DF42BA77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39" y="3715925"/>
            <a:ext cx="4057265" cy="2809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Sooftware ML - wandb (Weight &amp; Bias)">
            <a:extLst>
              <a:ext uri="{FF2B5EF4-FFF2-40B4-BE49-F238E27FC236}">
                <a16:creationId xmlns:a16="http://schemas.microsoft.com/office/drawing/2014/main" id="{88E319AA-B64A-B4DE-C445-F1065664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0631"/>
            <a:ext cx="3447327" cy="8191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05B4FB-4765-02FE-95FF-E0E80D82BCCD}"/>
              </a:ext>
            </a:extLst>
          </p:cNvPr>
          <p:cNvSpPr txBox="1"/>
          <p:nvPr/>
        </p:nvSpPr>
        <p:spPr>
          <a:xfrm>
            <a:off x="4036524" y="1589772"/>
            <a:ext cx="3733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sweep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지정한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Hyper parameter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대해서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rmse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score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와의 연관성을 평행 좌표 그래프를 통해서 시각적으로 관찰 하기 위함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308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고도화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24982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Hyper parameter Tuning</a:t>
            </a:r>
            <a:endParaRPr lang="en-US" altLang="ko-KR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WandB</a:t>
            </a:r>
            <a:r>
              <a:rPr lang="en-US" altLang="ko-KR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&amp; Sweep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4104900" y="1589772"/>
            <a:ext cx="3869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모델이 </a:t>
            </a:r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에포크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별로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RMSE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변화하는 것을 </a:t>
            </a:r>
            <a:b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시각적으로 변해줍니다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4081750" y="82441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Epochs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RMSE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7870784" y="4682142"/>
            <a:ext cx="3869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하이퍼파라미터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별로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RMSE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구분하는 </a:t>
            </a:r>
            <a:b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scatter plot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7847634" y="391678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하이퍼파라미터와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RMSE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4C4272-1B1B-ED0F-C699-C9AF6E264263}"/>
              </a:ext>
            </a:extLst>
          </p:cNvPr>
          <p:cNvSpPr/>
          <p:nvPr/>
        </p:nvSpPr>
        <p:spPr>
          <a:xfrm>
            <a:off x="4213185" y="3760124"/>
            <a:ext cx="3267897" cy="2430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 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넣을거면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무시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96598-266A-CE32-BF6F-A8D25772DED3}"/>
              </a:ext>
            </a:extLst>
          </p:cNvPr>
          <p:cNvSpPr/>
          <p:nvPr/>
        </p:nvSpPr>
        <p:spPr>
          <a:xfrm>
            <a:off x="8436831" y="574765"/>
            <a:ext cx="3088498" cy="2430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 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넣을거면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무시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1D84E-4083-3F9B-5BFC-941AE98EE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29" y="333031"/>
            <a:ext cx="4517571" cy="30176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A8DE18-B47E-190C-5B72-5DF42BA772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39" y="3715925"/>
            <a:ext cx="4057265" cy="25509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B4527F-818D-0E3B-A85F-8CEFF4ED0F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22" y="524286"/>
            <a:ext cx="4172315" cy="2725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099499-9943-B390-8F3C-CB3E23F9EE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667" y="3609565"/>
            <a:ext cx="4169117" cy="2915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 descr="Sooftware ML - wandb (Weight &amp; Bias)">
            <a:extLst>
              <a:ext uri="{FF2B5EF4-FFF2-40B4-BE49-F238E27FC236}">
                <a16:creationId xmlns:a16="http://schemas.microsoft.com/office/drawing/2014/main" id="{3566E3A3-FC9A-910C-54B0-7C4CC95DE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0631"/>
            <a:ext cx="3447327" cy="8191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60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고도화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24982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Hyper parameter Tuning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Optuna</a:t>
            </a:r>
            <a:r>
              <a:rPr lang="en-US" altLang="ko-KR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3837534" y="1235496"/>
            <a:ext cx="34936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learning_rate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n_estimators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비율을 일정하게 지키면서 범위의 변화를 주며 최적화를 진행하였음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n_trials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비율도 조절하면서 진행했지만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성능의 변화가 거의 없었음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시간적 차원 때문에 위 세 가지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hyper parameter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대해서만 변경하면서 최적화를 진행함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3438229" y="470134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Optuna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 정의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96598-266A-CE32-BF6F-A8D25772DED3}"/>
              </a:ext>
            </a:extLst>
          </p:cNvPr>
          <p:cNvSpPr/>
          <p:nvPr/>
        </p:nvSpPr>
        <p:spPr>
          <a:xfrm>
            <a:off x="8436831" y="574765"/>
            <a:ext cx="3088498" cy="2430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 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넣을거면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무시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6" name="Picture 2" descr="Sooftware ML - wandb (Weight &amp; Bias)">
            <a:extLst>
              <a:ext uri="{FF2B5EF4-FFF2-40B4-BE49-F238E27FC236}">
                <a16:creationId xmlns:a16="http://schemas.microsoft.com/office/drawing/2014/main" id="{88E319AA-B64A-B4DE-C445-F1065664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0631"/>
            <a:ext cx="3447327" cy="8191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nouncing Optuna 2.0 - Preferred Networks Research &amp; Development">
            <a:extLst>
              <a:ext uri="{FF2B5EF4-FFF2-40B4-BE49-F238E27FC236}">
                <a16:creationId xmlns:a16="http://schemas.microsoft.com/office/drawing/2014/main" id="{E0A53406-3CD3-13B5-D648-2EA24474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3095308"/>
            <a:ext cx="3447324" cy="83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9AA69-DDE2-1D39-7EB3-A1B69C0909B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2946" y="574766"/>
            <a:ext cx="4639054" cy="27633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C31A05-5E63-6778-928F-CD223E754E6E}"/>
              </a:ext>
            </a:extLst>
          </p:cNvPr>
          <p:cNvSpPr txBox="1"/>
          <p:nvPr/>
        </p:nvSpPr>
        <p:spPr>
          <a:xfrm>
            <a:off x="8330580" y="4575074"/>
            <a:ext cx="3493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최적의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hyper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paramete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적용한 각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fold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담긴 예측 값들을 평균을 냄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Submit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 후 제출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BA7C7-901A-8E7C-0A2C-57FE995EB7E6}"/>
              </a:ext>
            </a:extLst>
          </p:cNvPr>
          <p:cNvSpPr txBox="1"/>
          <p:nvPr/>
        </p:nvSpPr>
        <p:spPr>
          <a:xfrm>
            <a:off x="7931275" y="3809712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Optuna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294E780-7050-5B57-6B72-040FA6B98A7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9826" y="4009767"/>
            <a:ext cx="4038950" cy="198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5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고도화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2498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Hyper parameter Tuning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Optuna</a:t>
            </a:r>
            <a:r>
              <a:rPr lang="en-US" altLang="ko-KR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&amp; Feature Importance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3674126" y="82441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Feature Importance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7870784" y="4682142"/>
            <a:ext cx="3869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더미텍스트입니다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곳에 텍스트를 넣어 오브젝트를 설명하세요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더미텍스트입니다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곳에 텍스트를 넣어 오브젝트를 설명하세요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더미텍스트입니다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곳에 텍스트를 넣어 오브젝트를 설명하세요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7847634" y="391678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타이틀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더미텍스트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96598-266A-CE32-BF6F-A8D25772DED3}"/>
              </a:ext>
            </a:extLst>
          </p:cNvPr>
          <p:cNvSpPr/>
          <p:nvPr/>
        </p:nvSpPr>
        <p:spPr>
          <a:xfrm>
            <a:off x="8436831" y="574765"/>
            <a:ext cx="3088498" cy="2430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 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넣을거면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무시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1D84E-4083-3F9B-5BFC-941AE98EE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34" y="333031"/>
            <a:ext cx="4344365" cy="3017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Sooftware ML - wandb (Weight &amp; Bias)">
            <a:extLst>
              <a:ext uri="{FF2B5EF4-FFF2-40B4-BE49-F238E27FC236}">
                <a16:creationId xmlns:a16="http://schemas.microsoft.com/office/drawing/2014/main" id="{88E319AA-B64A-B4DE-C445-F1065664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0631"/>
            <a:ext cx="3447327" cy="8191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nouncing Optuna 2.0 - Preferred Networks Research &amp; Development">
            <a:extLst>
              <a:ext uri="{FF2B5EF4-FFF2-40B4-BE49-F238E27FC236}">
                <a16:creationId xmlns:a16="http://schemas.microsoft.com/office/drawing/2014/main" id="{E0A53406-3CD3-13B5-D648-2EA24474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3095308"/>
            <a:ext cx="3447324" cy="83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F55891-C902-49DA-3BCF-B082D7A66D4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16048" y="0"/>
            <a:ext cx="4975952" cy="6863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3523376" y="1602297"/>
            <a:ext cx="411060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CatBoost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모델의 변수 중요도를 시각화 했습니다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 중요도 순서는 다음과 같습니다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User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Location_city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Location_state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Publisher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277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고도화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249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Stratified K-FOLD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3858039" y="42993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 </a:t>
            </a:r>
            <a:r>
              <a:rPr lang="en-US" altLang="ko-KR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UnBalance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7870784" y="4682142"/>
            <a:ext cx="3869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K-Fold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사용할 경우 하나 또는 그 이상의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Fold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치우칠 수 있는 문제가 발생할 수 있음</a:t>
            </a:r>
          </a:p>
          <a:p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Each Fold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– 1~10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점의 비율이 동일하게 </a:t>
            </a:r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구성되서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불균형 문제를 해결할 수 있음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7847634" y="391678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Stratified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K-Fold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96598-266A-CE32-BF6F-A8D25772DED3}"/>
              </a:ext>
            </a:extLst>
          </p:cNvPr>
          <p:cNvSpPr/>
          <p:nvPr/>
        </p:nvSpPr>
        <p:spPr>
          <a:xfrm>
            <a:off x="8436831" y="574765"/>
            <a:ext cx="3088498" cy="2430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 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넣을거면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무시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1D84E-4083-3F9B-5BFC-941AE98EE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34" y="333031"/>
            <a:ext cx="4344365" cy="3017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utoShape 2" descr="Untitled">
            <a:extLst>
              <a:ext uri="{FF2B5EF4-FFF2-40B4-BE49-F238E27FC236}">
                <a16:creationId xmlns:a16="http://schemas.microsoft.com/office/drawing/2014/main" id="{E7627D7D-C023-466D-719C-647403B3EF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046602"/>
            <a:ext cx="2534798" cy="253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Untitled">
            <a:extLst>
              <a:ext uri="{FF2B5EF4-FFF2-40B4-BE49-F238E27FC236}">
                <a16:creationId xmlns:a16="http://schemas.microsoft.com/office/drawing/2014/main" id="{F1A677F1-3A03-1F68-7E46-B3014F364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A941FB-DF47-5C5B-6DEB-C77D59AEFD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78" y="275976"/>
            <a:ext cx="4841913" cy="30746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5CD25A-C9E3-F84A-FD5B-7EFF7C961AB4}"/>
              </a:ext>
            </a:extLst>
          </p:cNvPr>
          <p:cNvSpPr txBox="1"/>
          <p:nvPr/>
        </p:nvSpPr>
        <p:spPr>
          <a:xfrm>
            <a:off x="3493341" y="1087799"/>
            <a:ext cx="38698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train data</a:t>
            </a:r>
            <a:r>
              <a:rPr lang="ko-KR" altLang="en-US" sz="1600" dirty="0"/>
              <a:t>의 </a:t>
            </a:r>
            <a:r>
              <a:rPr lang="en-US" altLang="ko-KR" sz="1600" dirty="0"/>
              <a:t>rating(y</a:t>
            </a:r>
            <a:r>
              <a:rPr lang="ko-KR" altLang="en-US" sz="1600" dirty="0"/>
              <a:t>값</a:t>
            </a:r>
            <a:r>
              <a:rPr lang="en-US" altLang="ko-KR" sz="1600" dirty="0"/>
              <a:t>) </a:t>
            </a:r>
            <a:r>
              <a:rPr lang="ko-KR" altLang="en-US" sz="1600" dirty="0"/>
              <a:t>평점 분포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7~ 10</a:t>
            </a:r>
            <a:r>
              <a:rPr lang="ko-KR" altLang="en-US" sz="1600" dirty="0"/>
              <a:t>점이 약 </a:t>
            </a:r>
            <a:r>
              <a:rPr lang="en-US" altLang="ko-KR" sz="1600" dirty="0"/>
              <a:t>65% </a:t>
            </a:r>
            <a:r>
              <a:rPr lang="ko-KR" altLang="en-US" sz="1600" dirty="0"/>
              <a:t>이상 차지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2"/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class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불균형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Stratified K-fold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통해 해결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BAD9352-CBA2-ED4F-5BD5-77F0AA5DC1E0}"/>
              </a:ext>
            </a:extLst>
          </p:cNvPr>
          <p:cNvCxnSpPr/>
          <p:nvPr/>
        </p:nvCxnSpPr>
        <p:spPr>
          <a:xfrm>
            <a:off x="3898739" y="1598607"/>
            <a:ext cx="661766" cy="19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kfold - velog">
            <a:extLst>
              <a:ext uri="{FF2B5EF4-FFF2-40B4-BE49-F238E27FC236}">
                <a16:creationId xmlns:a16="http://schemas.microsoft.com/office/drawing/2014/main" id="{4DA247AD-6505-4444-0406-45CCEEA5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41" y="3689764"/>
            <a:ext cx="4461776" cy="273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0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고도화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2498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Optuna</a:t>
            </a:r>
            <a:r>
              <a:rPr lang="en-US" altLang="ko-KR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&amp; Stratified K-FOLD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3579459" y="1624510"/>
            <a:ext cx="33024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</a:t>
            </a:r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폴드에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대해서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Optuna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진행해줌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장점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기존의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traindata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hold-out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기법을 적용하여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Optuna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 진행한 것 보다 성능이 </a:t>
            </a:r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향상됌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단점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시간적 </a:t>
            </a:r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Resorce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소모가 커짐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3645000" y="835427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Each fold Applying </a:t>
            </a:r>
            <a:r>
              <a:rPr lang="en-US" altLang="ko-KR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Optuna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7870784" y="4682142"/>
            <a:ext cx="3869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더미텍스트입니다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곳에 텍스트를 넣어 오브젝트를 설명하세요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더미텍스트입니다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곳에 텍스트를 넣어 오브젝트를 설명하세요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더미텍스트입니다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algn="r"/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곳에 텍스트를 넣어 오브젝트를 설명하세요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7847634" y="391678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타이틀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더미텍스트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96598-266A-CE32-BF6F-A8D25772DED3}"/>
              </a:ext>
            </a:extLst>
          </p:cNvPr>
          <p:cNvSpPr/>
          <p:nvPr/>
        </p:nvSpPr>
        <p:spPr>
          <a:xfrm>
            <a:off x="8436831" y="574765"/>
            <a:ext cx="3088498" cy="2430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 </a:t>
            </a:r>
            <a:r>
              <a:rPr lang="ko-KR" altLang="en-US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넣을거면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무시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1D84E-4083-3F9B-5BFC-941AE98EE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34" y="333031"/>
            <a:ext cx="4344365" cy="3017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Sooftware ML - wandb (Weight &amp; Bias)">
            <a:extLst>
              <a:ext uri="{FF2B5EF4-FFF2-40B4-BE49-F238E27FC236}">
                <a16:creationId xmlns:a16="http://schemas.microsoft.com/office/drawing/2014/main" id="{88E319AA-B64A-B4DE-C445-F1065664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0631"/>
            <a:ext cx="3447327" cy="8191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nouncing Optuna 2.0 - Preferred Networks Research &amp; Development">
            <a:extLst>
              <a:ext uri="{FF2B5EF4-FFF2-40B4-BE49-F238E27FC236}">
                <a16:creationId xmlns:a16="http://schemas.microsoft.com/office/drawing/2014/main" id="{E0A53406-3CD3-13B5-D648-2EA24474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3095308"/>
            <a:ext cx="3447324" cy="83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382DB5-F51E-FA9A-18F9-EC12907ED40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4057" y="303720"/>
            <a:ext cx="5197290" cy="622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4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모집 안내 - boostcamp">
            <a:extLst>
              <a:ext uri="{FF2B5EF4-FFF2-40B4-BE49-F238E27FC236}">
                <a16:creationId xmlns:a16="http://schemas.microsoft.com/office/drawing/2014/main" id="{D7DA869D-C124-9036-D4AD-D4977F78F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00" r="76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AAE70-37FC-A28E-FEDA-6A747633BD83}"/>
              </a:ext>
            </a:extLst>
          </p:cNvPr>
          <p:cNvSpPr txBox="1"/>
          <p:nvPr/>
        </p:nvSpPr>
        <p:spPr>
          <a:xfrm>
            <a:off x="-150471" y="2023854"/>
            <a:ext cx="2283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EDA</a:t>
            </a:r>
            <a:endParaRPr lang="ko-KR" altLang="en-US" sz="16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87B95-C068-5607-102C-76AD7E3BB35C}"/>
              </a:ext>
            </a:extLst>
          </p:cNvPr>
          <p:cNvSpPr txBox="1"/>
          <p:nvPr/>
        </p:nvSpPr>
        <p:spPr>
          <a:xfrm>
            <a:off x="2362779" y="2032578"/>
            <a:ext cx="2773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</a:t>
            </a:r>
            <a:r>
              <a:rPr lang="en-US" altLang="ko-KR" sz="16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CatBoost</a:t>
            </a:r>
            <a:r>
              <a:rPr lang="en-US" altLang="ko-KR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B48BE-C34E-E84C-00CE-46A0BBCB9434}"/>
              </a:ext>
            </a:extLst>
          </p:cNvPr>
          <p:cNvSpPr txBox="1"/>
          <p:nvPr/>
        </p:nvSpPr>
        <p:spPr>
          <a:xfrm>
            <a:off x="4839182" y="2023852"/>
            <a:ext cx="284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딥러닝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F976B-C58D-03C2-4053-9895F1656D0C}"/>
              </a:ext>
            </a:extLst>
          </p:cNvPr>
          <p:cNvSpPr txBox="1"/>
          <p:nvPr/>
        </p:nvSpPr>
        <p:spPr>
          <a:xfrm>
            <a:off x="7282019" y="2023852"/>
            <a:ext cx="2283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 모델 고도화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678B4-9047-BE26-29BC-D6954FC6D331}"/>
              </a:ext>
            </a:extLst>
          </p:cNvPr>
          <p:cNvSpPr txBox="1"/>
          <p:nvPr/>
        </p:nvSpPr>
        <p:spPr>
          <a:xfrm>
            <a:off x="998411" y="504094"/>
            <a:ext cx="2656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480FB-52B9-AAB2-FBAC-1FBDEE7EB813}"/>
              </a:ext>
            </a:extLst>
          </p:cNvPr>
          <p:cNvSpPr txBox="1"/>
          <p:nvPr/>
        </p:nvSpPr>
        <p:spPr>
          <a:xfrm>
            <a:off x="9724856" y="2023851"/>
            <a:ext cx="2283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      </a:t>
            </a:r>
            <a:r>
              <a:rPr lang="en-US" altLang="ko-KR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</a:t>
            </a:r>
            <a:r>
              <a: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</a:t>
            </a:r>
            <a:endParaRPr lang="ko-KR" altLang="en-US" sz="16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E1EAC-45D3-28A5-0888-99A0051A3700}"/>
              </a:ext>
            </a:extLst>
          </p:cNvPr>
          <p:cNvSpPr txBox="1"/>
          <p:nvPr/>
        </p:nvSpPr>
        <p:spPr>
          <a:xfrm>
            <a:off x="428261" y="2620060"/>
            <a:ext cx="16386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Train, Test Data  Set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Top  10 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독서 유저 리스트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유저와 아이템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(Books)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개수와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Train Data Set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Rating 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개수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희소행렬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54F0F-8636-CE84-3BD9-D3AD7787C238}"/>
              </a:ext>
            </a:extLst>
          </p:cNvPr>
          <p:cNvSpPr txBox="1"/>
          <p:nvPr/>
        </p:nvSpPr>
        <p:spPr>
          <a:xfrm>
            <a:off x="2930321" y="2620059"/>
            <a:ext cx="18226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베이스라인 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Code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DL Model 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실험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평점의 평균 값을 예측에 사용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데이터의 특성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간략한 데이터 전처리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B4705A-36CB-DB10-6B8A-7B9CA05E5092}"/>
              </a:ext>
            </a:extLst>
          </p:cNvPr>
          <p:cNvSpPr txBox="1"/>
          <p:nvPr/>
        </p:nvSpPr>
        <p:spPr>
          <a:xfrm>
            <a:off x="5432381" y="2620059"/>
            <a:ext cx="1778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앙상블 효과를 높이기 위한 방법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FFM+DCN </a:t>
            </a:r>
            <a:r>
              <a:rPr lang="ko-KR" altLang="en-US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7F43B-1748-1DFF-50F7-419DD9C0AD17}"/>
              </a:ext>
            </a:extLst>
          </p:cNvPr>
          <p:cNvSpPr txBox="1"/>
          <p:nvPr/>
        </p:nvSpPr>
        <p:spPr>
          <a:xfrm>
            <a:off x="7934441" y="2620059"/>
            <a:ext cx="17524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wandb</a:t>
            </a: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+ sweep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Optuna</a:t>
            </a: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K-Fold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Ensemble</a:t>
            </a:r>
            <a:endParaRPr lang="ko-KR" altLang="en-US" sz="16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F61BFC-7B92-5911-E036-402BDC99FC07}"/>
              </a:ext>
            </a:extLst>
          </p:cNvPr>
          <p:cNvSpPr/>
          <p:nvPr/>
        </p:nvSpPr>
        <p:spPr>
          <a:xfrm>
            <a:off x="291343" y="2107152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CC15B6-DC2C-8626-BB58-7E357D4B45CA}"/>
              </a:ext>
            </a:extLst>
          </p:cNvPr>
          <p:cNvCxnSpPr/>
          <p:nvPr/>
        </p:nvCxnSpPr>
        <p:spPr>
          <a:xfrm>
            <a:off x="354155" y="2618213"/>
            <a:ext cx="0" cy="3230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5F0F13F-B5BD-4F9A-FFF6-6486E166A8FF}"/>
              </a:ext>
            </a:extLst>
          </p:cNvPr>
          <p:cNvSpPr/>
          <p:nvPr/>
        </p:nvSpPr>
        <p:spPr>
          <a:xfrm>
            <a:off x="2762368" y="2107152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F7343E-11FB-B118-5EF0-DA38ECD50E7C}"/>
              </a:ext>
            </a:extLst>
          </p:cNvPr>
          <p:cNvCxnSpPr/>
          <p:nvPr/>
        </p:nvCxnSpPr>
        <p:spPr>
          <a:xfrm>
            <a:off x="2825180" y="2618213"/>
            <a:ext cx="0" cy="3230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319F958C-17F1-68FC-D260-CDEA3CB6EE84}"/>
              </a:ext>
            </a:extLst>
          </p:cNvPr>
          <p:cNvSpPr/>
          <p:nvPr/>
        </p:nvSpPr>
        <p:spPr>
          <a:xfrm>
            <a:off x="5295463" y="2107152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DE2F882-0408-7867-5D85-D6F0D0432998}"/>
              </a:ext>
            </a:extLst>
          </p:cNvPr>
          <p:cNvCxnSpPr/>
          <p:nvPr/>
        </p:nvCxnSpPr>
        <p:spPr>
          <a:xfrm>
            <a:off x="5358275" y="2618213"/>
            <a:ext cx="0" cy="3230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752206D-9C96-659A-5657-AB3F08A85960}"/>
              </a:ext>
            </a:extLst>
          </p:cNvPr>
          <p:cNvSpPr/>
          <p:nvPr/>
        </p:nvSpPr>
        <p:spPr>
          <a:xfrm>
            <a:off x="7761864" y="2107152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01B4733-168D-0106-C6D9-803B9A4F6E0B}"/>
              </a:ext>
            </a:extLst>
          </p:cNvPr>
          <p:cNvCxnSpPr/>
          <p:nvPr/>
        </p:nvCxnSpPr>
        <p:spPr>
          <a:xfrm>
            <a:off x="7824676" y="2618213"/>
            <a:ext cx="0" cy="3230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E082E6F-AE6F-2C61-2F7E-BBA1666B7273}"/>
              </a:ext>
            </a:extLst>
          </p:cNvPr>
          <p:cNvSpPr/>
          <p:nvPr/>
        </p:nvSpPr>
        <p:spPr>
          <a:xfrm>
            <a:off x="10192520" y="2107152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C7AC1EC-A8A4-2F53-A4BC-E23FD0A4EF04}"/>
              </a:ext>
            </a:extLst>
          </p:cNvPr>
          <p:cNvCxnSpPr/>
          <p:nvPr/>
        </p:nvCxnSpPr>
        <p:spPr>
          <a:xfrm>
            <a:off x="10255332" y="2618213"/>
            <a:ext cx="0" cy="3230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436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75FB833-E28C-A254-9F82-A98AAD36F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151" y="1709642"/>
            <a:ext cx="5295900" cy="37814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498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고도화에 따른 성능 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883022" y="1565989"/>
            <a:ext cx="2498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CATBOOST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FFDCN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ENSEMBLE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3667819" y="1309532"/>
            <a:ext cx="322828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effectLst/>
                <a:latin typeface="NotoSansKR"/>
              </a:rPr>
              <a:t>1. </a:t>
            </a:r>
            <a:r>
              <a:rPr lang="en-US" altLang="ko-KR" sz="2000" b="1" i="0" dirty="0" err="1">
                <a:effectLst/>
                <a:latin typeface="NotoSansKR"/>
              </a:rPr>
              <a:t>CatBoost</a:t>
            </a:r>
            <a:endParaRPr lang="en-US" altLang="ko-KR" sz="2000" b="1" i="0" dirty="0">
              <a:effectLst/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NotoSansKR"/>
              </a:rPr>
              <a:t>X / 2.14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effectLst/>
                <a:latin typeface="NotoSansKR"/>
              </a:rPr>
              <a:t>Optuna</a:t>
            </a:r>
            <a:r>
              <a:rPr lang="en-US" altLang="ko-KR" sz="1400" b="0" i="0" dirty="0">
                <a:effectLst/>
                <a:latin typeface="NotoSansKR"/>
              </a:rPr>
              <a:t> / 2.1352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effectLst/>
                <a:latin typeface="NotoSansKR"/>
              </a:rPr>
              <a:t>Optuna</a:t>
            </a:r>
            <a:r>
              <a:rPr lang="en-US" altLang="ko-KR" sz="1400" b="0" i="0" dirty="0">
                <a:effectLst/>
                <a:latin typeface="NotoSansKR"/>
              </a:rPr>
              <a:t> + 5K-fold / 2.1263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effectLst/>
                <a:latin typeface="NotoSansKR"/>
              </a:rPr>
              <a:t>Optuna</a:t>
            </a:r>
            <a:r>
              <a:rPr lang="en-US" altLang="ko-KR" sz="1400" b="0" i="0" dirty="0">
                <a:effectLst/>
                <a:latin typeface="NotoSansKR"/>
              </a:rPr>
              <a:t> + 10K-fold / </a:t>
            </a:r>
            <a:r>
              <a:rPr lang="en-US" altLang="ko-KR" sz="1400" b="1" i="0" dirty="0">
                <a:effectLst/>
                <a:latin typeface="NotoSansKR"/>
              </a:rPr>
              <a:t>2.1220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i="0" dirty="0">
              <a:effectLst/>
              <a:latin typeface="NotoSansKR"/>
            </a:endParaRPr>
          </a:p>
          <a:p>
            <a:r>
              <a:rPr lang="en-US" altLang="ko-KR" sz="2000" b="1" dirty="0">
                <a:latin typeface="NotoSansKR"/>
              </a:rPr>
              <a:t>2</a:t>
            </a:r>
            <a:r>
              <a:rPr lang="en-US" altLang="ko-KR" sz="2000" b="1" i="0" dirty="0">
                <a:effectLst/>
                <a:latin typeface="NotoSansKR"/>
              </a:rPr>
              <a:t>. FFDCN</a:t>
            </a:r>
            <a:endParaRPr lang="en-US" altLang="ko-KR" sz="2000" b="0" i="0" dirty="0">
              <a:effectLst/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NotoSansKR"/>
              </a:rPr>
              <a:t>X / 2.1783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effectLst/>
                <a:latin typeface="NotoSansKR"/>
              </a:rPr>
              <a:t>Optuna</a:t>
            </a:r>
            <a:r>
              <a:rPr lang="en-US" altLang="ko-KR" sz="1400" b="0" i="0" dirty="0">
                <a:effectLst/>
                <a:latin typeface="NotoSansKR"/>
              </a:rPr>
              <a:t> / 2.1344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 err="1">
                <a:effectLst/>
                <a:latin typeface="NotoSansKR"/>
              </a:rPr>
              <a:t>Optuna</a:t>
            </a:r>
            <a:r>
              <a:rPr lang="en-US" altLang="ko-KR" sz="1400" b="0" i="0" dirty="0">
                <a:effectLst/>
                <a:latin typeface="NotoSansKR"/>
              </a:rPr>
              <a:t> + 5K-fold / </a:t>
            </a:r>
            <a:r>
              <a:rPr lang="en-US" altLang="ko-KR" sz="1400" b="1" i="0" dirty="0">
                <a:effectLst/>
                <a:latin typeface="NotoSansKR"/>
              </a:rPr>
              <a:t>2.1289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i="0" dirty="0">
              <a:effectLst/>
              <a:latin typeface="NotoSansKR"/>
            </a:endParaRPr>
          </a:p>
          <a:p>
            <a:r>
              <a:rPr lang="en-US" altLang="ko-KR" sz="2000" b="1" dirty="0">
                <a:latin typeface="NotoSansKR"/>
              </a:rPr>
              <a:t>3</a:t>
            </a:r>
            <a:r>
              <a:rPr lang="en-US" altLang="ko-KR" sz="2000" b="1" i="0" dirty="0">
                <a:effectLst/>
                <a:latin typeface="NotoSansKR"/>
              </a:rPr>
              <a:t>. Ensemble</a:t>
            </a:r>
            <a:endParaRPr lang="en-US" altLang="ko-KR" sz="2000" b="0" i="0" dirty="0">
              <a:effectLst/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NotoSansKR"/>
              </a:rPr>
              <a:t>0.5 * </a:t>
            </a:r>
            <a:r>
              <a:rPr lang="en-US" altLang="ko-KR" sz="1400" b="0" i="0" dirty="0" err="1">
                <a:effectLst/>
                <a:latin typeface="NotoSansKR"/>
              </a:rPr>
              <a:t>CatBoost</a:t>
            </a:r>
            <a:r>
              <a:rPr lang="en-US" altLang="ko-KR" sz="1400" b="0" i="0" dirty="0">
                <a:effectLst/>
                <a:latin typeface="NotoSansKR"/>
              </a:rPr>
              <a:t> + 0.5 * FFDCN / 2.1097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NotoSansKR"/>
              </a:rPr>
              <a:t>0.6 * </a:t>
            </a:r>
            <a:r>
              <a:rPr lang="en-US" altLang="ko-KR" sz="1400" b="0" i="0" dirty="0" err="1">
                <a:effectLst/>
                <a:latin typeface="NotoSansKR"/>
              </a:rPr>
              <a:t>CatBoost</a:t>
            </a:r>
            <a:r>
              <a:rPr lang="en-US" altLang="ko-KR" sz="1400" b="0" i="0" dirty="0">
                <a:effectLst/>
                <a:latin typeface="NotoSansKR"/>
              </a:rPr>
              <a:t> + 0.4 * FFDCN / 2.1096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effectLst/>
                <a:latin typeface="NotoSansKR"/>
              </a:rPr>
              <a:t>0.55 * </a:t>
            </a:r>
            <a:r>
              <a:rPr lang="en-US" altLang="ko-KR" sz="1400" b="0" i="0" dirty="0" err="1">
                <a:effectLst/>
                <a:latin typeface="NotoSansKR"/>
              </a:rPr>
              <a:t>CatBoost</a:t>
            </a:r>
            <a:r>
              <a:rPr lang="en-US" altLang="ko-KR" sz="1400" b="0" i="0" dirty="0">
                <a:effectLst/>
                <a:latin typeface="NotoSansKR"/>
              </a:rPr>
              <a:t> +    0.45 * FFDCN</a:t>
            </a:r>
          </a:p>
          <a:p>
            <a:r>
              <a:rPr lang="en-US" altLang="ko-KR" sz="1400" dirty="0">
                <a:latin typeface="NotoSansKR"/>
              </a:rPr>
              <a:t>=&gt;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SansKR"/>
              </a:rPr>
              <a:t>2.1095 (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SansKR"/>
              </a:rPr>
              <a:t>최고 성능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SansKR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3606320" y="533634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고도화에 따른 모델 성능 진척도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55C9C-22D2-774C-E19C-212F87ED3E52}"/>
              </a:ext>
            </a:extLst>
          </p:cNvPr>
          <p:cNvSpPr txBox="1"/>
          <p:nvPr/>
        </p:nvSpPr>
        <p:spPr>
          <a:xfrm>
            <a:off x="7556184" y="2030061"/>
            <a:ext cx="132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CatBoost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9CE43-4667-AEC5-4DC0-78E3421EEBF1}"/>
              </a:ext>
            </a:extLst>
          </p:cNvPr>
          <p:cNvSpPr txBox="1"/>
          <p:nvPr/>
        </p:nvSpPr>
        <p:spPr>
          <a:xfrm>
            <a:off x="9254810" y="2030061"/>
            <a:ext cx="132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FFDCN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33647C-DE2C-473F-6FFE-A2136E965071}"/>
              </a:ext>
            </a:extLst>
          </p:cNvPr>
          <p:cNvSpPr txBox="1"/>
          <p:nvPr/>
        </p:nvSpPr>
        <p:spPr>
          <a:xfrm>
            <a:off x="10577516" y="2030061"/>
            <a:ext cx="132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Ensemble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09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355183"/>
            <a:ext cx="344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048190"/>
            <a:ext cx="2498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기간 별 모델 성능 진척도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191743"/>
            <a:ext cx="136919" cy="136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482883"/>
            <a:ext cx="0" cy="390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AF5755-C10D-8322-124C-039574921FE1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시각화 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856526" y="1422596"/>
            <a:ext cx="38698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effectLst/>
                <a:latin typeface="NotoSansKR"/>
              </a:rPr>
              <a:t>10/26:  </a:t>
            </a:r>
            <a:r>
              <a:rPr lang="en-US" altLang="ko-KR" sz="1600" b="1" i="0" dirty="0" err="1">
                <a:effectLst/>
                <a:latin typeface="NotoSansKR"/>
              </a:rPr>
              <a:t>DeepCoNN</a:t>
            </a:r>
            <a:r>
              <a:rPr lang="en-US" altLang="ko-KR" sz="1600" b="1" i="0" dirty="0">
                <a:effectLst/>
                <a:latin typeface="NotoSansKR"/>
              </a:rPr>
              <a:t> 2.4856 (Start)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i="0" dirty="0">
              <a:effectLst/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effectLst/>
                <a:latin typeface="NotoSansKR"/>
              </a:rPr>
              <a:t>10/27:  </a:t>
            </a:r>
            <a:r>
              <a:rPr lang="en-US" altLang="ko-KR" sz="1600" b="1" i="0" dirty="0" err="1">
                <a:effectLst/>
                <a:latin typeface="NotoSansKR"/>
              </a:rPr>
              <a:t>CatBoost</a:t>
            </a:r>
            <a:r>
              <a:rPr lang="en-US" altLang="ko-KR" sz="1600" b="1" i="0" dirty="0">
                <a:effectLst/>
                <a:latin typeface="NotoSansKR"/>
              </a:rPr>
              <a:t> 2.1732</a:t>
            </a:r>
            <a:br>
              <a:rPr lang="en-US" altLang="ko-KR" sz="1600" b="1" dirty="0"/>
            </a:br>
            <a:r>
              <a:rPr lang="en-US" altLang="ko-KR" sz="1600" b="1" dirty="0"/>
              <a:t>	</a:t>
            </a:r>
            <a:r>
              <a:rPr lang="en-US" altLang="ko-KR" sz="1600" b="1" i="0" dirty="0">
                <a:effectLst/>
                <a:latin typeface="NotoSansKR"/>
              </a:rPr>
              <a:t>CNN_FM 3.0430</a:t>
            </a:r>
            <a:br>
              <a:rPr lang="en-US" altLang="ko-KR" sz="1600" b="1" dirty="0"/>
            </a:br>
            <a:r>
              <a:rPr lang="en-US" altLang="ko-KR" sz="1600" b="1" dirty="0"/>
              <a:t>	</a:t>
            </a:r>
            <a:r>
              <a:rPr lang="en-US" altLang="ko-KR" sz="1600" b="1" i="0" dirty="0">
                <a:effectLst/>
                <a:latin typeface="NotoSansKR"/>
              </a:rPr>
              <a:t>FM(5-fold) 2.5313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i="0" dirty="0">
              <a:effectLst/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effectLst/>
                <a:latin typeface="NotoSansKR"/>
              </a:rPr>
              <a:t>10/28: </a:t>
            </a:r>
            <a:r>
              <a:rPr lang="en-US" altLang="ko-KR" sz="1600" b="1" i="0" dirty="0" err="1">
                <a:effectLst/>
                <a:latin typeface="NotoSansKR"/>
              </a:rPr>
              <a:t>TabNet</a:t>
            </a:r>
            <a:r>
              <a:rPr lang="en-US" altLang="ko-KR" sz="1600" b="1" i="0" dirty="0">
                <a:effectLst/>
                <a:latin typeface="NotoSansKR"/>
              </a:rPr>
              <a:t> 2.4772</a:t>
            </a:r>
            <a:br>
              <a:rPr lang="en-US" altLang="ko-KR" sz="1600" b="1" dirty="0"/>
            </a:br>
            <a:r>
              <a:rPr lang="en-US" altLang="ko-KR" sz="1600" b="1" dirty="0"/>
              <a:t>	</a:t>
            </a:r>
            <a:r>
              <a:rPr lang="en-US" altLang="ko-KR" sz="1600" b="1" i="0" dirty="0" err="1">
                <a:effectLst/>
                <a:latin typeface="NotoSansKR"/>
              </a:rPr>
              <a:t>CatBoost</a:t>
            </a:r>
            <a:r>
              <a:rPr lang="en-US" altLang="ko-KR" sz="1300" b="1" i="0" dirty="0">
                <a:effectLst/>
                <a:latin typeface="NotoSansKR"/>
              </a:rPr>
              <a:t>(</a:t>
            </a:r>
            <a:r>
              <a:rPr lang="ko-KR" altLang="en-US" sz="1300" b="1" i="0" dirty="0" err="1">
                <a:effectLst/>
                <a:latin typeface="NotoSansKR"/>
              </a:rPr>
              <a:t>전처리</a:t>
            </a:r>
            <a:r>
              <a:rPr lang="en-US" altLang="ko-KR" sz="1300" b="1" i="0" dirty="0">
                <a:effectLst/>
                <a:latin typeface="NotoSansKR"/>
              </a:rPr>
              <a:t>)</a:t>
            </a:r>
            <a:r>
              <a:rPr lang="en-US" altLang="ko-KR" sz="1600" b="1" i="0" dirty="0">
                <a:effectLst/>
                <a:latin typeface="NotoSansKR"/>
              </a:rPr>
              <a:t> 2.14</a:t>
            </a:r>
            <a:br>
              <a:rPr lang="ko-KR" altLang="en-US" sz="1600" b="1" dirty="0"/>
            </a:br>
            <a:r>
              <a:rPr lang="en-US" altLang="ko-KR" sz="1600" b="1" dirty="0"/>
              <a:t>	</a:t>
            </a:r>
            <a:r>
              <a:rPr lang="en-US" altLang="ko-KR" sz="1600" b="1" i="0" dirty="0" err="1">
                <a:effectLst/>
                <a:latin typeface="NotoSansKR"/>
              </a:rPr>
              <a:t>XGBoost</a:t>
            </a:r>
            <a:r>
              <a:rPr lang="en-US" altLang="ko-KR" sz="1600" b="1" i="0" dirty="0">
                <a:effectLst/>
                <a:latin typeface="NotoSansKR"/>
              </a:rPr>
              <a:t> 2.3978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i="0" dirty="0">
              <a:effectLst/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effectLst/>
                <a:latin typeface="NotoSansKR"/>
              </a:rPr>
              <a:t>10/29: </a:t>
            </a:r>
            <a:r>
              <a:rPr lang="en-US" altLang="ko-KR" sz="1600" b="1" i="0" dirty="0" err="1">
                <a:effectLst/>
                <a:latin typeface="NotoSansKR"/>
              </a:rPr>
              <a:t>CatBoost</a:t>
            </a:r>
            <a:r>
              <a:rPr lang="en-US" altLang="ko-KR" sz="1600" b="1" i="0" dirty="0">
                <a:effectLst/>
                <a:latin typeface="NotoSansKR"/>
              </a:rPr>
              <a:t>(</a:t>
            </a:r>
            <a:r>
              <a:rPr lang="en-US" altLang="ko-KR" sz="1600" b="1" i="0" dirty="0" err="1">
                <a:effectLst/>
                <a:latin typeface="NotoSansKR"/>
              </a:rPr>
              <a:t>Optuna</a:t>
            </a:r>
            <a:r>
              <a:rPr lang="en-US" altLang="ko-KR" sz="1600" b="1" i="0" dirty="0">
                <a:effectLst/>
                <a:latin typeface="NotoSansKR"/>
              </a:rPr>
              <a:t>, </a:t>
            </a:r>
            <a:r>
              <a:rPr lang="en-US" altLang="ko-KR" sz="1600" b="1" i="0" dirty="0" err="1">
                <a:effectLst/>
                <a:latin typeface="NotoSansKR"/>
              </a:rPr>
              <a:t>StK</a:t>
            </a:r>
            <a:r>
              <a:rPr lang="en-US" altLang="ko-KR" sz="1600" b="1" i="0" dirty="0">
                <a:effectLst/>
                <a:latin typeface="NotoSansKR"/>
              </a:rPr>
              <a:t>-Fold) 	2.1352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i="0" dirty="0">
              <a:effectLst/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effectLst/>
                <a:latin typeface="NotoSansKR"/>
              </a:rPr>
              <a:t>11/01: </a:t>
            </a:r>
            <a:r>
              <a:rPr lang="en-US" altLang="ko-KR" sz="1600" b="1" i="0" dirty="0" err="1">
                <a:effectLst/>
                <a:latin typeface="NotoSansKR"/>
              </a:rPr>
              <a:t>CatBoost</a:t>
            </a:r>
            <a:r>
              <a:rPr lang="en-US" altLang="ko-KR" sz="1600" b="1" i="0" dirty="0">
                <a:effectLst/>
                <a:latin typeface="NotoSansKR"/>
              </a:rPr>
              <a:t>(</a:t>
            </a:r>
            <a:r>
              <a:rPr lang="en-US" altLang="ko-KR" sz="1600" b="1" i="0" dirty="0" err="1">
                <a:effectLst/>
                <a:latin typeface="NotoSansKR"/>
              </a:rPr>
              <a:t>Opt</a:t>
            </a:r>
            <a:r>
              <a:rPr lang="en-US" altLang="ko-KR" sz="1600" b="1" i="0" dirty="0">
                <a:effectLst/>
                <a:latin typeface="NotoSansKR"/>
              </a:rPr>
              <a:t> in Fold) 2.1263</a:t>
            </a:r>
            <a:br>
              <a:rPr lang="en-US" altLang="ko-KR" sz="1600" b="1" dirty="0"/>
            </a:br>
            <a:r>
              <a:rPr lang="en-US" altLang="ko-KR" sz="1600" b="1" dirty="0"/>
              <a:t>	</a:t>
            </a:r>
            <a:r>
              <a:rPr lang="en-US" altLang="ko-KR" sz="1600" b="1" i="0" dirty="0">
                <a:effectLst/>
                <a:latin typeface="NotoSansKR"/>
              </a:rPr>
              <a:t>FFM+DCN 2.4152</a:t>
            </a:r>
            <a:br>
              <a:rPr lang="en-US" altLang="ko-KR" sz="1600" b="1" dirty="0"/>
            </a:br>
            <a:r>
              <a:rPr lang="en-US" altLang="ko-KR" sz="1600" b="1" dirty="0"/>
              <a:t>	</a:t>
            </a:r>
            <a:r>
              <a:rPr lang="en-US" altLang="ko-KR" sz="1600" b="1" i="0" dirty="0">
                <a:effectLst/>
                <a:latin typeface="NotoSansKR"/>
              </a:rPr>
              <a:t>FM(sweep) 2.2413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i="0" dirty="0">
              <a:effectLst/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effectLst/>
                <a:latin typeface="NotoSansKR"/>
              </a:rPr>
              <a:t>11/02: FFM+DCN(</a:t>
            </a:r>
            <a:r>
              <a:rPr lang="en-US" altLang="ko-KR" sz="1600" b="1" i="0" dirty="0" err="1">
                <a:effectLst/>
                <a:latin typeface="NotoSansKR"/>
              </a:rPr>
              <a:t>Optuna</a:t>
            </a:r>
            <a:r>
              <a:rPr lang="en-US" altLang="ko-KR" sz="1600" b="1" i="0" dirty="0">
                <a:effectLst/>
                <a:latin typeface="NotoSansKR"/>
              </a:rPr>
              <a:t>) 2.1783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i="0" dirty="0">
              <a:effectLst/>
              <a:latin typeface="NotoSans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effectLst/>
                <a:latin typeface="NotoSansKR"/>
              </a:rPr>
              <a:t>11/03: </a:t>
            </a:r>
            <a:r>
              <a:rPr lang="en-US" altLang="ko-KR" sz="1600" b="1" i="0" dirty="0" err="1">
                <a:effectLst/>
                <a:latin typeface="NotoSansKR"/>
              </a:rPr>
              <a:t>CatBoost</a:t>
            </a:r>
            <a:r>
              <a:rPr lang="en-US" altLang="ko-KR" sz="1600" b="1" i="0" dirty="0">
                <a:effectLst/>
                <a:latin typeface="NotoSansKR"/>
              </a:rPr>
              <a:t>(10-fold) 2.12 </a:t>
            </a:r>
            <a:endParaRPr lang="en-US" altLang="ko-KR" sz="1500" b="1" i="0" dirty="0"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b="1" dirty="0">
                <a:latin typeface="NotoSansKR"/>
                <a:ea typeface="Pretendard Light" panose="02000403000000020004" pitchFamily="50" charset="-127"/>
                <a:cs typeface="Pretendard Light" panose="02000403000000020004" pitchFamily="50" charset="-127"/>
              </a:rPr>
              <a:t>	</a:t>
            </a:r>
            <a:r>
              <a:rPr lang="en-US" altLang="ko-KR" sz="1600" b="1" dirty="0" err="1">
                <a:latin typeface="NotoSansKR"/>
                <a:ea typeface="Pretendard Light" panose="02000403000000020004" pitchFamily="50" charset="-127"/>
                <a:cs typeface="Pretendard Light" panose="02000403000000020004" pitchFamily="50" charset="-127"/>
              </a:rPr>
              <a:t>Enssemble</a:t>
            </a:r>
            <a:r>
              <a:rPr lang="en-US" altLang="ko-KR" sz="1600" b="1" dirty="0">
                <a:latin typeface="NotoSansKR"/>
                <a:ea typeface="Pretendard Light" panose="02000403000000020004" pitchFamily="50" charset="-127"/>
                <a:cs typeface="Pretendard Light" panose="02000403000000020004" pitchFamily="50" charset="-127"/>
              </a:rPr>
              <a:t>(Cat + FFDCN) 2.11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105ECD-5CAF-452B-FB29-A7229B2792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24" y="311728"/>
            <a:ext cx="5541819" cy="6234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416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58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EDA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4104899" y="1589772"/>
            <a:ext cx="4065065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Train Data Set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책을 많이 읽은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Top 10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user</a:t>
            </a:r>
          </a:p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4081750" y="82441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Train Data Set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Top 10 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7870784" y="4682142"/>
            <a:ext cx="386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 Data Set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책을 많이 읽은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Top 10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7847634" y="391678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Test Data Set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</a:t>
            </a:r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Top 10 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6" name="차트 15"/>
          <p:cNvGraphicFramePr/>
          <p:nvPr/>
        </p:nvGraphicFramePr>
        <p:xfrm>
          <a:off x="8134349" y="609600"/>
          <a:ext cx="3695701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차트 17"/>
          <p:cNvGraphicFramePr/>
          <p:nvPr/>
        </p:nvGraphicFramePr>
        <p:xfrm>
          <a:off x="3771898" y="2952750"/>
          <a:ext cx="4086227" cy="3457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00125" y="1438275"/>
            <a:ext cx="218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Top</a:t>
            </a:r>
            <a:r>
              <a:rPr lang="en-US" altLang="ko-KR" sz="2000" dirty="0">
                <a:solidFill>
                  <a:schemeClr val="bg1"/>
                </a:solidFill>
              </a:rPr>
              <a:t> 10 User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39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EDA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249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희소행렬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AF5755-C10D-8322-124C-039574921FE1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856525" y="3995908"/>
            <a:ext cx="3869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평점 기록 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: 306795 </a:t>
            </a:r>
          </a:p>
          <a:p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희소 행렬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</a:t>
            </a:r>
            <a:r>
              <a:rPr lang="ko-KR" altLang="en-US" sz="1600" dirty="0" err="1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결측값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비율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= </a:t>
            </a:r>
          </a:p>
          <a:p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(1- 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유저 수 * 책 수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) / </a:t>
            </a:r>
            <a:r>
              <a:rPr lang="ko-KR" altLang="en-US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평점기록 * </a:t>
            </a:r>
            <a:r>
              <a:rPr lang="en-US" altLang="ko-KR" sz="1600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100 % = </a:t>
            </a:r>
            <a:r>
              <a:rPr lang="en-US" altLang="ko-KR" sz="1600" b="1" dirty="0"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99.99699 %</a:t>
            </a:r>
            <a:endParaRPr lang="ko-KR" altLang="en-US" sz="1500" b="1" dirty="0"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856524" y="2250567"/>
            <a:ext cx="38698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유저 수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68069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책 수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149570</a:t>
            </a:r>
          </a:p>
          <a:p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최대 평점 기록 개수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유저 수 * 책 수 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=68069 * 149570 =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10181080330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13" name="차트 12"/>
          <p:cNvGraphicFramePr/>
          <p:nvPr/>
        </p:nvGraphicFramePr>
        <p:xfrm>
          <a:off x="6489700" y="1352550"/>
          <a:ext cx="5359400" cy="4528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534400" y="2238375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0.003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82174" y="5172075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99.996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29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391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EDA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2498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BassLine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DL Model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AF5755-C10D-8322-124C-039574921FE1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856524" y="2250567"/>
            <a:ext cx="386980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DeepCoNN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베이스라인과 유저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summary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정보를 여러 형태로 변환해서 사용했습니다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TabNet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</a:t>
            </a:r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사이킷런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패키지를 이용했습니다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CNN_FM, FM :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베이스라인 코드 입니다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평균값 사용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Rating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평균 값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</a:t>
            </a:r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예측값으로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사용했을 때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RMSE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지표입니다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19" name="차트 18"/>
          <p:cNvGraphicFramePr/>
          <p:nvPr/>
        </p:nvGraphicFramePr>
        <p:xfrm>
          <a:off x="6143625" y="1276349"/>
          <a:ext cx="5886450" cy="4709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032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58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접근법 </a:t>
            </a:r>
            <a:r>
              <a:rPr lang="en-US" altLang="ko-KR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CatBoost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928852"/>
            <a:ext cx="249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특성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4104899" y="1589772"/>
            <a:ext cx="4065065" cy="101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수치형 변수인 </a:t>
            </a:r>
            <a:r>
              <a:rPr lang="en-US" altLang="ko-KR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year_of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publication,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age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변수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제외한 모든 변수는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범주형 변수</a:t>
            </a: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4081750" y="82441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범주형 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7870784" y="4682142"/>
            <a:ext cx="3869803" cy="15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정형 데이터를 다루는 분류 및 회귀 문제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트리 기반 </a:t>
            </a:r>
            <a:r>
              <a:rPr lang="ko-KR" altLang="en-US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부스팅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모델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가장 좋은 성능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보여주고 있음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(in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Kaggle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…)</a:t>
            </a:r>
          </a:p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트리 기반 </a:t>
            </a:r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부스팅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모델 중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범주형 변수 처리에 특화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된 </a:t>
            </a:r>
            <a:r>
              <a:rPr lang="en-US" altLang="ko-KR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CatBoost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7847634" y="391678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CatBoost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모델 선택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4C4272-1B1B-ED0F-C699-C9AF6E264263}"/>
              </a:ext>
            </a:extLst>
          </p:cNvPr>
          <p:cNvSpPr/>
          <p:nvPr/>
        </p:nvSpPr>
        <p:spPr>
          <a:xfrm>
            <a:off x="8270112" y="533270"/>
            <a:ext cx="3447325" cy="2895730"/>
          </a:xfrm>
          <a:prstGeom prst="rect">
            <a:avLst/>
          </a:prstGeom>
          <a:blipFill>
            <a:blip r:embed="rId3" cstate="print"/>
            <a:stretch>
              <a:fillRect b="-235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0E7404-A5C5-39C0-3898-BD9FBC0199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5" y="5065432"/>
            <a:ext cx="3082137" cy="13786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9FB777-3E7A-5D33-CFBB-E296FCACAC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5" y="2593749"/>
            <a:ext cx="3062510" cy="23330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19BEA7-9BC7-48C5-B4E4-35FCC85D10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47" y="3519054"/>
            <a:ext cx="3911542" cy="2733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74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58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접근법 </a:t>
            </a:r>
            <a:r>
              <a:rPr lang="en-US" altLang="ko-KR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CatBoost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928852"/>
            <a:ext cx="249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4104899" y="1589772"/>
            <a:ext cx="3869803" cy="101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나이 그룹 별 평점 평균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유의미한 차이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존재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NULL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값을 평균값으로 대체하는 대신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범주형으로 군집화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4081750" y="82441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Users – Age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7870784" y="4682142"/>
            <a:ext cx="3869803" cy="34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 그룹 별 평점 평균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유의미한 차이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존재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7847634" y="391678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Books – Language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0E7404-A5C5-39C0-3898-BD9FBC019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5" y="5065432"/>
            <a:ext cx="3082137" cy="13786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9FB777-3E7A-5D33-CFBB-E296FCACAC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5" y="2593749"/>
            <a:ext cx="3062510" cy="23330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71474E-3653-4F87-785F-5101D26831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43" y="983310"/>
            <a:ext cx="3389444" cy="14304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DE2CFA-2380-F2BE-24D8-92A8814860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94" y="4290024"/>
            <a:ext cx="4132540" cy="17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7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19D6EC-B279-9B65-F17A-10CE0A665DB5}"/>
              </a:ext>
            </a:extLst>
          </p:cNvPr>
          <p:cNvSpPr/>
          <p:nvPr/>
        </p:nvSpPr>
        <p:spPr>
          <a:xfrm>
            <a:off x="1" y="0"/>
            <a:ext cx="3447326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2581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접근법 </a:t>
            </a:r>
            <a:r>
              <a:rPr lang="en-US" altLang="ko-KR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36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CatBoost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928852"/>
            <a:ext cx="2498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lang="ko-KR" altLang="en-US" sz="2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1287B5-87BB-F10D-E78A-325958A6CA1F}"/>
              </a:ext>
            </a:extLst>
          </p:cNvPr>
          <p:cNvSpPr txBox="1"/>
          <p:nvPr/>
        </p:nvSpPr>
        <p:spPr>
          <a:xfrm>
            <a:off x="4104900" y="1589772"/>
            <a:ext cx="3742734" cy="129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책 출간 연도 그룹 별 평점 평균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유의미한 차이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존재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책 출간 연도와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rating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간 상관계수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-0.004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고려해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범주형으로 군집화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4081750" y="824410"/>
            <a:ext cx="4177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Books – </a:t>
            </a:r>
            <a:r>
              <a:rPr lang="en-US" altLang="ko-KR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year_of_publication</a:t>
            </a:r>
            <a:endParaRPr lang="ko-KR" altLang="en-US" sz="2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C5975-5AA8-1B82-BFDB-D5BE8FE15E21}"/>
              </a:ext>
            </a:extLst>
          </p:cNvPr>
          <p:cNvSpPr txBox="1"/>
          <p:nvPr/>
        </p:nvSpPr>
        <p:spPr>
          <a:xfrm>
            <a:off x="7870785" y="4682142"/>
            <a:ext cx="3869803" cy="15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en-US" altLang="ko-KR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CatBoost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모델이 범주형 변수에 강하기  때문에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수치형 변수인 </a:t>
            </a:r>
            <a:r>
              <a:rPr lang="en-US" altLang="ko-KR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year_of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publication,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age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변수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범주형으로 군집화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이러한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간단한 </a:t>
            </a:r>
            <a:r>
              <a:rPr lang="ko-KR" altLang="en-US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기반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 다른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튜닝 없이 </a:t>
            </a:r>
            <a:r>
              <a:rPr lang="en-US" altLang="ko-KR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CatBoost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모델 </a:t>
            </a:r>
            <a:r>
              <a:rPr lang="en-US" altLang="ko-KR" sz="15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 RMSE</a:t>
            </a:r>
            <a:r>
              <a:rPr lang="ko-KR" altLang="en-US" sz="15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500" b="1" u="sng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2.14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달성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3C37-FCA6-CFFE-8DE9-E325E210D497}"/>
              </a:ext>
            </a:extLst>
          </p:cNvPr>
          <p:cNvSpPr txBox="1"/>
          <p:nvPr/>
        </p:nvSpPr>
        <p:spPr>
          <a:xfrm>
            <a:off x="7847634" y="3916780"/>
            <a:ext cx="3869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CatBoost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모델에 적용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0E7404-A5C5-39C0-3898-BD9FBC019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5" y="5065432"/>
            <a:ext cx="3082137" cy="13786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9FB777-3E7A-5D33-CFBB-E296FCACAC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5" y="2593749"/>
            <a:ext cx="3062510" cy="23330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FCC587-D128-2BFE-B1F3-30782D7658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427" y="1106514"/>
            <a:ext cx="3637160" cy="12224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A2DC95-B8EA-849A-5702-1FC2AFE136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79" y="4261967"/>
            <a:ext cx="3975611" cy="19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9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C41B6-8986-AEE4-CC82-3D0DFD19F47F}"/>
              </a:ext>
            </a:extLst>
          </p:cNvPr>
          <p:cNvSpPr txBox="1"/>
          <p:nvPr/>
        </p:nvSpPr>
        <p:spPr>
          <a:xfrm>
            <a:off x="856526" y="696710"/>
            <a:ext cx="4261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 접근법 </a:t>
            </a:r>
            <a:r>
              <a:rPr lang="en-US" altLang="ko-KR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3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딥러닝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25D5-C7C3-8C98-8F35-767074C92FE1}"/>
              </a:ext>
            </a:extLst>
          </p:cNvPr>
          <p:cNvSpPr txBox="1"/>
          <p:nvPr/>
        </p:nvSpPr>
        <p:spPr>
          <a:xfrm>
            <a:off x="949124" y="1389717"/>
            <a:ext cx="507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000" b="1" dirty="0"/>
              <a:t>TABULAR DATA: </a:t>
            </a:r>
          </a:p>
          <a:p>
            <a:r>
              <a:rPr lang="en-US" altLang="x-none" sz="2000" b="1" dirty="0"/>
              <a:t>DEEP LEARNING IS NOT ALL YOU NEED</a:t>
            </a:r>
            <a:endParaRPr lang="ko-KR" altLang="en-US" sz="2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ECE967D-2413-BD26-DD04-3DDA413382A1}"/>
              </a:ext>
            </a:extLst>
          </p:cNvPr>
          <p:cNvSpPr/>
          <p:nvPr/>
        </p:nvSpPr>
        <p:spPr>
          <a:xfrm>
            <a:off x="603859" y="533270"/>
            <a:ext cx="136919" cy="1369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3DC6E7-7B25-430B-E0F0-E3DCC9380782}"/>
              </a:ext>
            </a:extLst>
          </p:cNvPr>
          <p:cNvCxnSpPr>
            <a:cxnSpLocks/>
          </p:cNvCxnSpPr>
          <p:nvPr/>
        </p:nvCxnSpPr>
        <p:spPr>
          <a:xfrm>
            <a:off x="666671" y="824410"/>
            <a:ext cx="0" cy="390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AF5755-C10D-8322-124C-039574921FE1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시각화 자료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3F401-FEAF-54C1-4BCA-0172987510C6}"/>
              </a:ext>
            </a:extLst>
          </p:cNvPr>
          <p:cNvSpPr txBox="1"/>
          <p:nvPr/>
        </p:nvSpPr>
        <p:spPr>
          <a:xfrm>
            <a:off x="578445" y="2434717"/>
            <a:ext cx="4883876" cy="73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정형 데이터 분류 및 회귀 문제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트리 기반 모델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강세</a:t>
            </a: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</a:t>
            </a:r>
            <a:r>
              <a:rPr lang="ko-KR" altLang="en-US" sz="15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정형 데이터에 활용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하기 위해 제안된 모델을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EE8F04-B271-9C50-D42B-482A4B2069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01" y="47400"/>
            <a:ext cx="5959995" cy="1742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52E4CE-166B-DA79-1215-4B0D5ADF6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00" y="1826442"/>
            <a:ext cx="5959995" cy="32417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327C87-9CE6-73AE-66D6-DDA09E7735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01" y="5109581"/>
            <a:ext cx="3411384" cy="17010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F4FE74-6200-584D-1A63-E3944B69ED80}"/>
              </a:ext>
            </a:extLst>
          </p:cNvPr>
          <p:cNvSpPr txBox="1"/>
          <p:nvPr/>
        </p:nvSpPr>
        <p:spPr>
          <a:xfrm>
            <a:off x="578445" y="3631377"/>
            <a:ext cx="5263555" cy="101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트리 기반 </a:t>
            </a:r>
            <a:r>
              <a:rPr lang="ko-KR" altLang="en-US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부스팅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모델 </a:t>
            </a:r>
            <a:r>
              <a:rPr lang="en-US" altLang="ko-KR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XGBoost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단일 모델 성능이 가장 좋음</a:t>
            </a:r>
            <a:endParaRPr lang="en-US" altLang="ko-KR" sz="15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 기반 모델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모델이 제안된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논문 데이터셋에서만 좋은 성능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기록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A8C4703-8B24-7E83-C530-3ADDAABB964D}"/>
                  </a:ext>
                </a:extLst>
              </p14:cNvPr>
              <p14:cNvContentPartPr/>
              <p14:nvPr/>
            </p14:nvContentPartPr>
            <p14:xfrm>
              <a:off x="6239240" y="2448740"/>
              <a:ext cx="341640" cy="100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A8C4703-8B24-7E83-C530-3ADDAABB964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85600" y="2341100"/>
                <a:ext cx="4492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C417F3E-DF76-0E05-5BB4-D9AFF6A22732}"/>
                  </a:ext>
                </a:extLst>
              </p14:cNvPr>
              <p14:cNvContentPartPr/>
              <p14:nvPr/>
            </p14:nvContentPartPr>
            <p14:xfrm>
              <a:off x="6219440" y="2302220"/>
              <a:ext cx="460080" cy="16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C417F3E-DF76-0E05-5BB4-D9AFF6A22732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65800" y="2194220"/>
                <a:ext cx="567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CB2CCC1-0D84-1EF3-B343-72FA0DF3CED3}"/>
                  </a:ext>
                </a:extLst>
              </p14:cNvPr>
              <p14:cNvContentPartPr/>
              <p14:nvPr/>
            </p14:nvContentPartPr>
            <p14:xfrm>
              <a:off x="6241040" y="3972260"/>
              <a:ext cx="487800" cy="9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CB2CCC1-0D84-1EF3-B343-72FA0DF3CED3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87040" y="3864620"/>
                <a:ext cx="595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2CD11BB-01EA-6C99-E227-18A793F733F1}"/>
                  </a:ext>
                </a:extLst>
              </p14:cNvPr>
              <p14:cNvContentPartPr/>
              <p14:nvPr/>
            </p14:nvContentPartPr>
            <p14:xfrm>
              <a:off x="6253640" y="4119140"/>
              <a:ext cx="352800" cy="61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2CD11BB-01EA-6C99-E227-18A793F733F1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00000" y="4011500"/>
                <a:ext cx="4604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3959576-01E1-307F-C50F-F58DAEB1B805}"/>
                  </a:ext>
                </a:extLst>
              </p14:cNvPr>
              <p14:cNvContentPartPr/>
              <p14:nvPr/>
            </p14:nvContentPartPr>
            <p14:xfrm>
              <a:off x="7489520" y="5829140"/>
              <a:ext cx="569160" cy="219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3959576-01E1-307F-C50F-F58DAEB1B805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435880" y="5721140"/>
                <a:ext cx="6768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E8D9FED-EA21-7996-DC73-F8769F356FF1}"/>
                  </a:ext>
                </a:extLst>
              </p14:cNvPr>
              <p14:cNvContentPartPr/>
              <p14:nvPr/>
            </p14:nvContentPartPr>
            <p14:xfrm>
              <a:off x="7489520" y="6023540"/>
              <a:ext cx="453600" cy="424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E8D9FED-EA21-7996-DC73-F8769F356FF1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35520" y="5915900"/>
                <a:ext cx="561240" cy="2581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CDDD3C-B6D5-B16D-A39D-B4632F1C2874}"/>
              </a:ext>
            </a:extLst>
          </p:cNvPr>
          <p:cNvSpPr txBox="1"/>
          <p:nvPr/>
        </p:nvSpPr>
        <p:spPr>
          <a:xfrm>
            <a:off x="578445" y="5105036"/>
            <a:ext cx="5136539" cy="1408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저자는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 모델의 성능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셋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따라 크게 변하는   이유로 </a:t>
            </a:r>
            <a:r>
              <a:rPr lang="en-US" altLang="ko-KR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가능성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제시</a:t>
            </a:r>
            <a:endParaRPr lang="en-US" altLang="ko-KR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선택 편향 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모델에 잘 맞는 데이터에 대해 시연을 진행</a:t>
            </a:r>
            <a:r>
              <a:rPr lang="en-US" altLang="ko-KR" sz="15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spcAft>
                <a:spcPts val="900"/>
              </a:spcAft>
              <a:buFontTx/>
              <a:buChar char="-"/>
            </a:pPr>
            <a:r>
              <a:rPr lang="ko-KR" altLang="en-US" sz="15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하이퍼</a:t>
            </a:r>
            <a:r>
              <a:rPr lang="ko-KR" altLang="en-US" sz="15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파라미터 최적화의 차이</a:t>
            </a:r>
            <a:endParaRPr lang="ko-KR" altLang="en-US" sz="15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723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1658</Words>
  <Application>Microsoft Office PowerPoint</Application>
  <PresentationFormat>와이드스크린</PresentationFormat>
  <Paragraphs>378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Arial</vt:lpstr>
      <vt:lpstr>맑은 고딕</vt:lpstr>
      <vt:lpstr>Pretendard ExtraBold</vt:lpstr>
      <vt:lpstr>Pretendard Medium</vt:lpstr>
      <vt:lpstr>Pretendard Light</vt:lpstr>
      <vt:lpstr>NotoSansKR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정민</dc:creator>
  <cp:lastModifiedBy>김성연</cp:lastModifiedBy>
  <cp:revision>39</cp:revision>
  <dcterms:created xsi:type="dcterms:W3CDTF">2022-11-03T01:12:41Z</dcterms:created>
  <dcterms:modified xsi:type="dcterms:W3CDTF">2022-11-04T08:19:56Z</dcterms:modified>
</cp:coreProperties>
</file>